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86" r:id="rId2"/>
    <p:sldId id="285" r:id="rId3"/>
    <p:sldId id="260" r:id="rId4"/>
    <p:sldId id="265" r:id="rId5"/>
    <p:sldId id="283" r:id="rId6"/>
    <p:sldId id="287" r:id="rId7"/>
    <p:sldId id="261" r:id="rId8"/>
    <p:sldId id="263" r:id="rId9"/>
    <p:sldId id="269" r:id="rId10"/>
    <p:sldId id="288" r:id="rId11"/>
    <p:sldId id="270" r:id="rId12"/>
    <p:sldId id="289" r:id="rId13"/>
    <p:sldId id="277" r:id="rId14"/>
    <p:sldId id="27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CEA13FB-5F60-40D6-B3DA-C25CF8C98F18}" v="7" dt="2025-07-09T07:53:35.7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5954" autoAdjust="0"/>
  </p:normalViewPr>
  <p:slideViewPr>
    <p:cSldViewPr snapToGrid="0">
      <p:cViewPr varScale="1">
        <p:scale>
          <a:sx n="72" d="100"/>
          <a:sy n="72" d="100"/>
        </p:scale>
        <p:origin x="110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son, Mari" userId="73326196-7d25-4827-87d3-c4e26a351441" providerId="ADAL" clId="{DCEA13FB-5F60-40D6-B3DA-C25CF8C98F18}"/>
    <pc:docChg chg="undo custSel addSld modSld sldOrd">
      <pc:chgData name="Johnson, Mari" userId="73326196-7d25-4827-87d3-c4e26a351441" providerId="ADAL" clId="{DCEA13FB-5F60-40D6-B3DA-C25CF8C98F18}" dt="2025-07-09T21:46:26.619" v="281" actId="20577"/>
      <pc:docMkLst>
        <pc:docMk/>
      </pc:docMkLst>
      <pc:sldChg chg="ord">
        <pc:chgData name="Johnson, Mari" userId="73326196-7d25-4827-87d3-c4e26a351441" providerId="ADAL" clId="{DCEA13FB-5F60-40D6-B3DA-C25CF8C98F18}" dt="2025-07-09T21:38:06.657" v="218"/>
        <pc:sldMkLst>
          <pc:docMk/>
          <pc:sldMk cId="3898935654" sldId="260"/>
        </pc:sldMkLst>
      </pc:sldChg>
      <pc:sldChg chg="modSp">
        <pc:chgData name="Johnson, Mari" userId="73326196-7d25-4827-87d3-c4e26a351441" providerId="ADAL" clId="{DCEA13FB-5F60-40D6-B3DA-C25CF8C98F18}" dt="2025-07-09T04:52:22.961" v="0" actId="207"/>
        <pc:sldMkLst>
          <pc:docMk/>
          <pc:sldMk cId="2818744839" sldId="261"/>
        </pc:sldMkLst>
        <pc:spChg chg="mod">
          <ac:chgData name="Johnson, Mari" userId="73326196-7d25-4827-87d3-c4e26a351441" providerId="ADAL" clId="{DCEA13FB-5F60-40D6-B3DA-C25CF8C98F18}" dt="2025-07-09T04:52:22.961" v="0" actId="207"/>
          <ac:spMkLst>
            <pc:docMk/>
            <pc:sldMk cId="2818744839" sldId="261"/>
            <ac:spMk id="5" creationId="{00000000-0000-0000-0000-000000000000}"/>
          </ac:spMkLst>
        </pc:spChg>
      </pc:sldChg>
      <pc:sldChg chg="addSp modSp mod modNotesTx">
        <pc:chgData name="Johnson, Mari" userId="73326196-7d25-4827-87d3-c4e26a351441" providerId="ADAL" clId="{DCEA13FB-5F60-40D6-B3DA-C25CF8C98F18}" dt="2025-07-09T05:27:58.379" v="187" actId="20577"/>
        <pc:sldMkLst>
          <pc:docMk/>
          <pc:sldMk cId="71727816" sldId="263"/>
        </pc:sldMkLst>
        <pc:spChg chg="mod">
          <ac:chgData name="Johnson, Mari" userId="73326196-7d25-4827-87d3-c4e26a351441" providerId="ADAL" clId="{DCEA13FB-5F60-40D6-B3DA-C25CF8C98F18}" dt="2025-07-09T05:27:58.379" v="187" actId="20577"/>
          <ac:spMkLst>
            <pc:docMk/>
            <pc:sldMk cId="71727816" sldId="263"/>
            <ac:spMk id="3" creationId="{00000000-0000-0000-0000-000000000000}"/>
          </ac:spMkLst>
        </pc:spChg>
        <pc:spChg chg="add mod">
          <ac:chgData name="Johnson, Mari" userId="73326196-7d25-4827-87d3-c4e26a351441" providerId="ADAL" clId="{DCEA13FB-5F60-40D6-B3DA-C25CF8C98F18}" dt="2025-07-09T05:23:44.590" v="31" actId="1076"/>
          <ac:spMkLst>
            <pc:docMk/>
            <pc:sldMk cId="71727816" sldId="263"/>
            <ac:spMk id="4" creationId="{0A32F12B-7A9B-1952-12D0-8D4C0FEAAB65}"/>
          </ac:spMkLst>
        </pc:spChg>
        <pc:spChg chg="mod">
          <ac:chgData name="Johnson, Mari" userId="73326196-7d25-4827-87d3-c4e26a351441" providerId="ADAL" clId="{DCEA13FB-5F60-40D6-B3DA-C25CF8C98F18}" dt="2025-07-09T05:23:48.377" v="32" actId="1076"/>
          <ac:spMkLst>
            <pc:docMk/>
            <pc:sldMk cId="71727816" sldId="263"/>
            <ac:spMk id="10" creationId="{00000000-0000-0000-0000-000000000000}"/>
          </ac:spMkLst>
        </pc:spChg>
        <pc:spChg chg="mod">
          <ac:chgData name="Johnson, Mari" userId="73326196-7d25-4827-87d3-c4e26a351441" providerId="ADAL" clId="{DCEA13FB-5F60-40D6-B3DA-C25CF8C98F18}" dt="2025-07-09T05:23:55.385" v="33" actId="1076"/>
          <ac:spMkLst>
            <pc:docMk/>
            <pc:sldMk cId="71727816" sldId="263"/>
            <ac:spMk id="11" creationId="{00000000-0000-0000-0000-000000000000}"/>
          </ac:spMkLst>
        </pc:spChg>
      </pc:sldChg>
      <pc:sldChg chg="ord">
        <pc:chgData name="Johnson, Mari" userId="73326196-7d25-4827-87d3-c4e26a351441" providerId="ADAL" clId="{DCEA13FB-5F60-40D6-B3DA-C25CF8C98F18}" dt="2025-07-09T21:38:06.657" v="218"/>
        <pc:sldMkLst>
          <pc:docMk/>
          <pc:sldMk cId="1968428483" sldId="265"/>
        </pc:sldMkLst>
      </pc:sldChg>
      <pc:sldChg chg="delSp mod modNotesTx">
        <pc:chgData name="Johnson, Mari" userId="73326196-7d25-4827-87d3-c4e26a351441" providerId="ADAL" clId="{DCEA13FB-5F60-40D6-B3DA-C25CF8C98F18}" dt="2025-07-09T21:45:58.094" v="236" actId="478"/>
        <pc:sldMkLst>
          <pc:docMk/>
          <pc:sldMk cId="2910421740" sldId="269"/>
        </pc:sldMkLst>
        <pc:spChg chg="del">
          <ac:chgData name="Johnson, Mari" userId="73326196-7d25-4827-87d3-c4e26a351441" providerId="ADAL" clId="{DCEA13FB-5F60-40D6-B3DA-C25CF8C98F18}" dt="2025-07-09T21:45:58.094" v="236" actId="478"/>
          <ac:spMkLst>
            <pc:docMk/>
            <pc:sldMk cId="2910421740" sldId="269"/>
            <ac:spMk id="3" creationId="{F97E8F9A-797C-ED2B-EECF-54DF43BF66DC}"/>
          </ac:spMkLst>
        </pc:spChg>
      </pc:sldChg>
      <pc:sldChg chg="modSp add mod modNotesTx">
        <pc:chgData name="Johnson, Mari" userId="73326196-7d25-4827-87d3-c4e26a351441" providerId="ADAL" clId="{DCEA13FB-5F60-40D6-B3DA-C25CF8C98F18}" dt="2025-07-09T21:46:26.619" v="281" actId="20577"/>
        <pc:sldMkLst>
          <pc:docMk/>
          <pc:sldMk cId="2665738540" sldId="270"/>
        </pc:sldMkLst>
        <pc:spChg chg="mod">
          <ac:chgData name="Johnson, Mari" userId="73326196-7d25-4827-87d3-c4e26a351441" providerId="ADAL" clId="{DCEA13FB-5F60-40D6-B3DA-C25CF8C98F18}" dt="2025-07-09T06:02:17.878" v="212" actId="14100"/>
          <ac:spMkLst>
            <pc:docMk/>
            <pc:sldMk cId="2665738540" sldId="270"/>
            <ac:spMk id="3" creationId="{00000000-0000-0000-0000-000000000000}"/>
          </ac:spMkLst>
        </pc:spChg>
        <pc:spChg chg="mod">
          <ac:chgData name="Johnson, Mari" userId="73326196-7d25-4827-87d3-c4e26a351441" providerId="ADAL" clId="{DCEA13FB-5F60-40D6-B3DA-C25CF8C98F18}" dt="2025-07-09T05:34:08.611" v="192" actId="1076"/>
          <ac:spMkLst>
            <pc:docMk/>
            <pc:sldMk cId="2665738540" sldId="270"/>
            <ac:spMk id="6" creationId="{00000000-0000-0000-0000-000000000000}"/>
          </ac:spMkLst>
        </pc:spChg>
        <pc:spChg chg="mod">
          <ac:chgData name="Johnson, Mari" userId="73326196-7d25-4827-87d3-c4e26a351441" providerId="ADAL" clId="{DCEA13FB-5F60-40D6-B3DA-C25CF8C98F18}" dt="2025-07-09T05:34:08.611" v="192" actId="1076"/>
          <ac:spMkLst>
            <pc:docMk/>
            <pc:sldMk cId="2665738540" sldId="270"/>
            <ac:spMk id="7" creationId="{00000000-0000-0000-0000-000000000000}"/>
          </ac:spMkLst>
        </pc:spChg>
        <pc:spChg chg="mod">
          <ac:chgData name="Johnson, Mari" userId="73326196-7d25-4827-87d3-c4e26a351441" providerId="ADAL" clId="{DCEA13FB-5F60-40D6-B3DA-C25CF8C98F18}" dt="2025-07-09T05:34:08.611" v="192" actId="1076"/>
          <ac:spMkLst>
            <pc:docMk/>
            <pc:sldMk cId="2665738540" sldId="270"/>
            <ac:spMk id="8" creationId="{00000000-0000-0000-0000-000000000000}"/>
          </ac:spMkLst>
        </pc:spChg>
        <pc:spChg chg="mod">
          <ac:chgData name="Johnson, Mari" userId="73326196-7d25-4827-87d3-c4e26a351441" providerId="ADAL" clId="{DCEA13FB-5F60-40D6-B3DA-C25CF8C98F18}" dt="2025-07-09T05:34:08.611" v="192" actId="1076"/>
          <ac:spMkLst>
            <pc:docMk/>
            <pc:sldMk cId="2665738540" sldId="270"/>
            <ac:spMk id="9" creationId="{00000000-0000-0000-0000-000000000000}"/>
          </ac:spMkLst>
        </pc:spChg>
        <pc:spChg chg="mod">
          <ac:chgData name="Johnson, Mari" userId="73326196-7d25-4827-87d3-c4e26a351441" providerId="ADAL" clId="{DCEA13FB-5F60-40D6-B3DA-C25CF8C98F18}" dt="2025-07-09T05:34:08.611" v="192" actId="1076"/>
          <ac:spMkLst>
            <pc:docMk/>
            <pc:sldMk cId="2665738540" sldId="270"/>
            <ac:spMk id="10" creationId="{00000000-0000-0000-0000-000000000000}"/>
          </ac:spMkLst>
        </pc:spChg>
        <pc:graphicFrameChg chg="mod">
          <ac:chgData name="Johnson, Mari" userId="73326196-7d25-4827-87d3-c4e26a351441" providerId="ADAL" clId="{DCEA13FB-5F60-40D6-B3DA-C25CF8C98F18}" dt="2025-07-09T05:34:15.779" v="193" actId="1076"/>
          <ac:graphicFrameMkLst>
            <pc:docMk/>
            <pc:sldMk cId="2665738540" sldId="270"/>
            <ac:graphicFrameMk id="5" creationId="{00000000-0000-0000-0000-000000000000}"/>
          </ac:graphicFrameMkLst>
        </pc:graphicFrameChg>
        <pc:graphicFrameChg chg="mod">
          <ac:chgData name="Johnson, Mari" userId="73326196-7d25-4827-87d3-c4e26a351441" providerId="ADAL" clId="{DCEA13FB-5F60-40D6-B3DA-C25CF8C98F18}" dt="2025-07-09T05:34:08.611" v="192" actId="1076"/>
          <ac:graphicFrameMkLst>
            <pc:docMk/>
            <pc:sldMk cId="2665738540" sldId="270"/>
            <ac:graphicFrameMk id="11" creationId="{00000000-0000-0000-0000-000000000000}"/>
          </ac:graphicFrameMkLst>
        </pc:graphicFrameChg>
        <pc:cxnChg chg="mod">
          <ac:chgData name="Johnson, Mari" userId="73326196-7d25-4827-87d3-c4e26a351441" providerId="ADAL" clId="{DCEA13FB-5F60-40D6-B3DA-C25CF8C98F18}" dt="2025-07-09T05:34:08.611" v="192" actId="1076"/>
          <ac:cxnSpMkLst>
            <pc:docMk/>
            <pc:sldMk cId="2665738540" sldId="270"/>
            <ac:cxnSpMk id="13" creationId="{00000000-0000-0000-0000-000000000000}"/>
          </ac:cxnSpMkLst>
        </pc:cxnChg>
        <pc:cxnChg chg="mod">
          <ac:chgData name="Johnson, Mari" userId="73326196-7d25-4827-87d3-c4e26a351441" providerId="ADAL" clId="{DCEA13FB-5F60-40D6-B3DA-C25CF8C98F18}" dt="2025-07-09T05:34:08.611" v="192" actId="1076"/>
          <ac:cxnSpMkLst>
            <pc:docMk/>
            <pc:sldMk cId="2665738540" sldId="270"/>
            <ac:cxnSpMk id="14" creationId="{00000000-0000-0000-0000-000000000000}"/>
          </ac:cxnSpMkLst>
        </pc:cxnChg>
        <pc:cxnChg chg="mod">
          <ac:chgData name="Johnson, Mari" userId="73326196-7d25-4827-87d3-c4e26a351441" providerId="ADAL" clId="{DCEA13FB-5F60-40D6-B3DA-C25CF8C98F18}" dt="2025-07-09T05:34:08.611" v="192" actId="1076"/>
          <ac:cxnSpMkLst>
            <pc:docMk/>
            <pc:sldMk cId="2665738540" sldId="270"/>
            <ac:cxnSpMk id="19" creationId="{00000000-0000-0000-0000-000000000000}"/>
          </ac:cxnSpMkLst>
        </pc:cxnChg>
        <pc:cxnChg chg="mod">
          <ac:chgData name="Johnson, Mari" userId="73326196-7d25-4827-87d3-c4e26a351441" providerId="ADAL" clId="{DCEA13FB-5F60-40D6-B3DA-C25CF8C98F18}" dt="2025-07-09T05:34:08.611" v="192" actId="1076"/>
          <ac:cxnSpMkLst>
            <pc:docMk/>
            <pc:sldMk cId="2665738540" sldId="270"/>
            <ac:cxnSpMk id="20" creationId="{00000000-0000-0000-0000-000000000000}"/>
          </ac:cxnSpMkLst>
        </pc:cxnChg>
      </pc:sldChg>
      <pc:sldChg chg="modSp add mod">
        <pc:chgData name="Johnson, Mari" userId="73326196-7d25-4827-87d3-c4e26a351441" providerId="ADAL" clId="{DCEA13FB-5F60-40D6-B3DA-C25CF8C98F18}" dt="2025-07-09T07:53:42.474" v="215" actId="1076"/>
        <pc:sldMkLst>
          <pc:docMk/>
          <pc:sldMk cId="1883270628" sldId="277"/>
        </pc:sldMkLst>
        <pc:spChg chg="mod">
          <ac:chgData name="Johnson, Mari" userId="73326196-7d25-4827-87d3-c4e26a351441" providerId="ADAL" clId="{DCEA13FB-5F60-40D6-B3DA-C25CF8C98F18}" dt="2025-07-09T07:53:42.474" v="215" actId="1076"/>
          <ac:spMkLst>
            <pc:docMk/>
            <pc:sldMk cId="1883270628" sldId="277"/>
            <ac:spMk id="3" creationId="{00000000-0000-0000-0000-000000000000}"/>
          </ac:spMkLst>
        </pc:spChg>
      </pc:sldChg>
      <pc:sldChg chg="modSp add mod">
        <pc:chgData name="Johnson, Mari" userId="73326196-7d25-4827-87d3-c4e26a351441" providerId="ADAL" clId="{DCEA13FB-5F60-40D6-B3DA-C25CF8C98F18}" dt="2025-07-09T07:53:51.570" v="216" actId="1076"/>
        <pc:sldMkLst>
          <pc:docMk/>
          <pc:sldMk cId="2217041145" sldId="279"/>
        </pc:sldMkLst>
        <pc:spChg chg="mod">
          <ac:chgData name="Johnson, Mari" userId="73326196-7d25-4827-87d3-c4e26a351441" providerId="ADAL" clId="{DCEA13FB-5F60-40D6-B3DA-C25CF8C98F18}" dt="2025-07-09T07:53:51.570" v="216" actId="1076"/>
          <ac:spMkLst>
            <pc:docMk/>
            <pc:sldMk cId="2217041145" sldId="279"/>
            <ac:spMk id="3" creationId="{00000000-0000-0000-0000-000000000000}"/>
          </ac:spMkLst>
        </pc:spChg>
      </pc:sldChg>
      <pc:sldChg chg="add">
        <pc:chgData name="Johnson, Mari" userId="73326196-7d25-4827-87d3-c4e26a351441" providerId="ADAL" clId="{DCEA13FB-5F60-40D6-B3DA-C25CF8C98F18}" dt="2025-07-09T05:34:43.357" v="194"/>
        <pc:sldMkLst>
          <pc:docMk/>
          <pc:sldMk cId="2274883764" sldId="288"/>
        </pc:sldMkLst>
      </pc:sldChg>
      <pc:sldChg chg="add">
        <pc:chgData name="Johnson, Mari" userId="73326196-7d25-4827-87d3-c4e26a351441" providerId="ADAL" clId="{DCEA13FB-5F60-40D6-B3DA-C25CF8C98F18}" dt="2025-07-09T05:34:57.079" v="195"/>
        <pc:sldMkLst>
          <pc:docMk/>
          <pc:sldMk cId="544003597" sldId="289"/>
        </pc:sldMkLst>
      </pc:sldChg>
    </pc:docChg>
  </pc:docChgLst>
</pc:chgInfo>
</file>

<file path=ppt/media/image1.jpeg>
</file>

<file path=ppt/media/image10.jpeg>
</file>

<file path=ppt/media/image11.jpeg>
</file>

<file path=ppt/media/image2.png>
</file>

<file path=ppt/media/image3.png>
</file>

<file path=ppt/media/image4.png>
</file>

<file path=ppt/media/image5.gif>
</file>

<file path=ppt/media/image6.gi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E9184E-0A3C-4DF2-A771-25DF9C908CE7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B52732-E707-4F5C-8764-EBDF341D47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7809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group/sisl/k12/optimization/MO-unit1-pdfs/1.8iterativeloops.pdf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GGPLOT, GGPUBR to visualize our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 the y axis we have the for each location, the percentage of deaths in that region which are caused by enteric infections (</a:t>
            </a:r>
            <a:r>
              <a:rPr lang="en-GB" dirty="0" err="1"/>
              <a:t>i.e</a:t>
            </a:r>
            <a:r>
              <a:rPr lang="en-GB" dirty="0"/>
              <a:t> stomach infections- typhoid, cholera, rotavirus…)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X axis is the year- 1990-2020, and we have split our data by age groups, as well as region which is </a:t>
            </a:r>
            <a:r>
              <a:rPr lang="en-GB" dirty="0" err="1"/>
              <a:t>color</a:t>
            </a:r>
            <a:r>
              <a:rPr lang="en-GB" dirty="0"/>
              <a:t> coded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the 5-9 year old group the percentage of deaths which are caused by enteric infections are rising… Now is that just because other causes are decreasing (%) makes it relative- or is the total number actually increasing…. We can get that data from the GBD site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9E74590-DA1D-4283-BEAF-7BA6758E75B4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39562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Can join by one key/ID variable or more than one </a:t>
            </a:r>
            <a:r>
              <a:rPr lang="en-US" err="1">
                <a:cs typeface="Calibri"/>
              </a:rPr>
              <a:t>e.g</a:t>
            </a:r>
            <a:r>
              <a:rPr lang="en-US">
                <a:cs typeface="Calibri"/>
              </a:rPr>
              <a:t> AMPLE_ID and Visit</a:t>
            </a:r>
          </a:p>
          <a:p>
            <a:pPr marL="171450" indent="-171450">
              <a:buFont typeface="Arial"/>
              <a:buChar char="•"/>
            </a:pPr>
            <a:r>
              <a:rPr lang="en-US" b="1">
                <a:cs typeface="Calibri"/>
              </a:rPr>
              <a:t>Left join </a:t>
            </a:r>
            <a:r>
              <a:rPr lang="en-US">
                <a:cs typeface="Calibri"/>
              </a:rPr>
              <a:t>filters out any extra data that we don't have in our </a:t>
            </a:r>
            <a:r>
              <a:rPr lang="en-US" err="1">
                <a:cs typeface="Calibri"/>
              </a:rPr>
              <a:t>orginal</a:t>
            </a:r>
            <a:r>
              <a:rPr lang="en-US">
                <a:cs typeface="Calibri"/>
              </a:rPr>
              <a:t> dataset, generally useful if you have collected more information/meta data on your samples, but your only </a:t>
            </a:r>
            <a:r>
              <a:rPr lang="en-US" err="1">
                <a:cs typeface="Calibri"/>
              </a:rPr>
              <a:t>intrested</a:t>
            </a:r>
            <a:r>
              <a:rPr lang="en-US">
                <a:cs typeface="Calibri"/>
              </a:rPr>
              <a:t> in getting information for this subset of participants you did an experiment on</a:t>
            </a:r>
          </a:p>
          <a:p>
            <a:pPr marL="171450" indent="-171450">
              <a:buFont typeface="Arial"/>
              <a:buChar char="•"/>
            </a:pPr>
            <a:r>
              <a:rPr lang="en-US">
                <a:cs typeface="Calibri"/>
              </a:rPr>
              <a:t>Right join does the </a:t>
            </a:r>
            <a:r>
              <a:rPr lang="en-US" err="1">
                <a:cs typeface="Calibri"/>
              </a:rPr>
              <a:t>oposite</a:t>
            </a:r>
            <a:r>
              <a:rPr lang="en-US">
                <a:cs typeface="Calibri"/>
              </a:rPr>
              <a:t>, data that doesn’t have a match in your </a:t>
            </a:r>
            <a:r>
              <a:rPr lang="en-US" err="1">
                <a:cs typeface="Calibri"/>
              </a:rPr>
              <a:t>origina</a:t>
            </a:r>
            <a:r>
              <a:rPr lang="en-US">
                <a:cs typeface="Calibri"/>
              </a:rPr>
              <a:t> table is excluded and all data from the joining/extra table is kept</a:t>
            </a: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Inner_join</a:t>
            </a:r>
            <a:r>
              <a:rPr lang="en-US">
                <a:cs typeface="Calibri"/>
              </a:rPr>
              <a:t> excludes all unmatched rows</a:t>
            </a:r>
          </a:p>
          <a:p>
            <a:pPr marL="171450" indent="-171450">
              <a:buFont typeface="Arial"/>
              <a:buChar char="•"/>
            </a:pPr>
            <a:r>
              <a:rPr lang="en-US">
                <a:cs typeface="Calibri"/>
              </a:rPr>
              <a:t>Full join keeps everything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4C70A23-F06C-45DE-BF55-16B40DD4F21D}" type="slidenum"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59606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Method=</a:t>
            </a:r>
            <a:r>
              <a:rPr lang="en-GB" dirty="0" err="1"/>
              <a:t>lm</a:t>
            </a:r>
            <a:r>
              <a:rPr lang="en-GB" dirty="0"/>
              <a:t>, SE</a:t>
            </a:r>
            <a:r>
              <a:rPr lang="en-GB" baseline="0" dirty="0"/>
              <a:t> around mean,</a:t>
            </a:r>
          </a:p>
          <a:p>
            <a:r>
              <a:rPr lang="en-GB" baseline="0" dirty="0"/>
              <a:t>Highlight layer approach</a:t>
            </a:r>
          </a:p>
          <a:p>
            <a:endParaRPr lang="en-GB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More details at </a:t>
            </a:r>
            <a:r>
              <a:rPr lang="en-GB" dirty="0">
                <a:solidFill>
                  <a:schemeClr val="accent1"/>
                </a:solidFill>
              </a:rPr>
              <a:t>:http://www.sthda.com/english/wiki/ggplot2-scatter-plots-quick-start-guide-r-software-and-data-visualization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B24F5-A3A7-476B-9482-25CFEFEB006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30273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Could</a:t>
            </a:r>
            <a:r>
              <a:rPr lang="en-GB" baseline="0" dirty="0"/>
              <a:t> filter </a:t>
            </a:r>
            <a:r>
              <a:rPr lang="en-GB" baseline="0" dirty="0" err="1"/>
              <a:t>df</a:t>
            </a:r>
            <a:r>
              <a:rPr lang="en-GB" baseline="0" dirty="0"/>
              <a:t> first then plot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464A4A-0B7F-4F81-9396-EE73C10ECEA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18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Instead of writing code for each individual plot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Or…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Element is the individual unit of our character vector</a:t>
            </a: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loop is a programming instruction that repeats until a specific condition is reached.</a:t>
            </a: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loop executes a code block again and again until no further action is required.</a:t>
            </a:r>
          </a:p>
          <a:p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time the code block within the loop is executed is called an 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iteration</a:t>
            </a:r>
            <a:r>
              <a:rPr lang="en-GB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464A4A-0B7F-4F81-9396-EE73C10ECEA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99392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Vectors</a:t>
            </a:r>
            <a:r>
              <a:rPr lang="en-GB" baseline="0" dirty="0"/>
              <a:t> are often a sequence of numbers or a sequence of column, specify in brackets</a:t>
            </a:r>
          </a:p>
          <a:p>
            <a:r>
              <a:rPr lang="en-US" dirty="0"/>
              <a:t>he vector provides the elements to repeat over, and its length determines how many times the loop runs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464A4A-0B7F-4F81-9396-EE73C10ECEA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384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 like to write out what it is we want</a:t>
            </a:r>
            <a:r>
              <a:rPr lang="en-GB" baseline="0" dirty="0"/>
              <a:t> to achieve, and what you want repeated in plain </a:t>
            </a:r>
            <a:r>
              <a:rPr lang="en-GB" baseline="0" dirty="0" err="1"/>
              <a:t>english</a:t>
            </a:r>
            <a:endParaRPr lang="en-GB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We have a character vector, we want to print out each variable in the vector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I is used to store the variables, doesn’t have to be I could be </a:t>
            </a:r>
            <a:r>
              <a:rPr lang="en-GB" baseline="0" dirty="0" err="1"/>
              <a:t>n,m</a:t>
            </a:r>
            <a:endParaRPr lang="en-GB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I (every instance)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dirty="0"/>
              <a:t>Numeric vector could be a sequence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464A4A-0B7F-4F81-9396-EE73C10ECEA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77885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Simple print not good enough</a:t>
            </a:r>
          </a:p>
          <a:p>
            <a:r>
              <a:rPr lang="en-GB" dirty="0"/>
              <a:t>Need to store output data in </a:t>
            </a:r>
            <a:r>
              <a:rPr lang="en-GB"/>
              <a:t>a container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464A4A-0B7F-4F81-9396-EE73C10ECEA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7952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D200B3F0-A9BC-48CE-8EB6-ECE965069900}" type="datetimeFigureOut">
              <a:rPr lang="en-US" dirty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346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9FFFF-3106-4DDB-AA62-0C80862170D6}" type="datetimeFigureOut">
              <a:rPr lang="en-US" dirty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370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A38B7-AE95-4DC8-9A51-7A71F545B098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6325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1EC2B-8188-4AC2-9F0D-8D09C51D505A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482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2B75E-944F-430B-BE5F-C69FA8823C04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010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E0DC7-7F53-471C-A711-B3DA6F2535F3}" type="datetimeFigureOut">
              <a:rPr lang="en-US" dirty="0"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816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F4C9D-4618-451D-80C1-6A376BB42AB4}" type="datetimeFigureOut">
              <a:rPr lang="en-US" dirty="0"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3402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D2318-CE40-42F6-962A-4C6D6CF697DB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79255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6AC1-EB7F-4BEF-90D9-5764B50DAF8A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516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0712A-F861-4AB0-A754-4F5A2033CD4B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707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507B7-F2DC-4B2C-B14D-58A9766807A2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8170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A483D-5CB4-4842-8F2F-05D5276ACF63}" type="datetimeFigureOut">
              <a:rPr lang="en-US" dirty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35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CE32E-9DC0-47C8-A657-48F5C3E4A10B}" type="datetimeFigureOut">
              <a:rPr lang="en-US" dirty="0"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432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F5C0D-8C3A-4771-A43D-83937FC700D4}" type="datetimeFigureOut">
              <a:rPr lang="en-US" dirty="0"/>
              <a:t>7/8/2025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975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D2D6-FCC2-425A-A4A7-8058E8C01CB1}" type="datetimeFigureOut">
              <a:rPr lang="en-US" dirty="0"/>
              <a:t>7/8/2025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273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2683-E6E7-4CC3-9EEE-7854DD4F3545}" type="datetimeFigureOut">
              <a:rPr lang="en-US" dirty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131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20F81-B39D-4CBB-8BF3-5D6E395D0F72}" type="datetimeFigureOut">
              <a:rPr lang="en-US" dirty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06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64B320A-89BA-47B2-A525-92E8D10B06E4}" type="datetimeFigureOut">
              <a:rPr lang="en-US" dirty="0"/>
              <a:t>7/8/2025</a:t>
            </a:fld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15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k0xgjUhEG3U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7F2CBE-9693-3B69-003D-2ECCE0A0FF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948" t="23333" r="20604" b="17701"/>
          <a:stretch/>
        </p:blipFill>
        <p:spPr>
          <a:xfrm>
            <a:off x="0" y="0"/>
            <a:ext cx="12223962" cy="69368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D4C22-E23A-C8BE-9DD6-E74043462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1158" y="1253850"/>
            <a:ext cx="6211614" cy="1786266"/>
          </a:xfrm>
          <a:solidFill>
            <a:schemeClr val="bg1">
              <a:alpha val="55000"/>
            </a:schemeClr>
          </a:solidFill>
        </p:spPr>
        <p:txBody>
          <a:bodyPr/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Data Exploration and Loops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3233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58D5-744D-5E73-3DDF-5B48E7073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7205" y="887738"/>
            <a:ext cx="2921464" cy="32819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i="0" kern="1200" dirty="0">
                <a:solidFill>
                  <a:srgbClr val="B8732E"/>
                </a:solidFill>
                <a:latin typeface="+mj-lt"/>
                <a:ea typeface="+mj-ea"/>
                <a:cs typeface="+mj-cs"/>
              </a:rPr>
              <a:t>Explore in R</a:t>
            </a:r>
          </a:p>
        </p:txBody>
      </p:sp>
      <p:pic>
        <p:nvPicPr>
          <p:cNvPr id="1026" name="Picture 2" descr="Lara Croft: Tomb Raider Review | Sound &amp; Vision">
            <a:extLst>
              <a:ext uri="{FF2B5EF4-FFF2-40B4-BE49-F238E27FC236}">
                <a16:creationId xmlns:a16="http://schemas.microsoft.com/office/drawing/2014/main" id="{0E370DD1-4181-B0A1-192E-F97B6DF1B0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9763" y="1267777"/>
            <a:ext cx="6470907" cy="4319330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4883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Loops, inputs and outputs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304" y="2649757"/>
            <a:ext cx="5105425" cy="3880773"/>
          </a:xfrm>
        </p:spPr>
        <p:txBody>
          <a:bodyPr/>
          <a:lstStyle/>
          <a:p>
            <a:r>
              <a:rPr lang="en-GB" dirty="0"/>
              <a:t>Often instead of just using print we might want to store the results of loop to a new vector, dataframe, or plot</a:t>
            </a:r>
          </a:p>
          <a:p>
            <a:r>
              <a:rPr lang="en-GB" dirty="0"/>
              <a:t>These are known as outputs</a:t>
            </a:r>
          </a:p>
          <a:p>
            <a:r>
              <a:rPr lang="en-GB" dirty="0"/>
              <a:t>Outputs can be assigned within the loop function using &lt;- </a:t>
            </a:r>
          </a:p>
          <a:p>
            <a:r>
              <a:rPr lang="en-GB" dirty="0"/>
              <a:t>For the output to keep track of where we are in the loop,  we subset our vector using [</a:t>
            </a:r>
            <a:r>
              <a:rPr lang="en-GB" dirty="0" err="1"/>
              <a:t>i</a:t>
            </a:r>
            <a:r>
              <a:rPr lang="en-GB" dirty="0"/>
              <a:t>]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2327748"/>
              </p:ext>
            </p:extLst>
          </p:nvPr>
        </p:nvGraphicFramePr>
        <p:xfrm>
          <a:off x="10725998" y="2563037"/>
          <a:ext cx="1424213" cy="28150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24213">
                  <a:extLst>
                    <a:ext uri="{9D8B030D-6E8A-4147-A177-3AD203B41FA5}">
                      <a16:colId xmlns:a16="http://schemas.microsoft.com/office/drawing/2014/main" val="2627640738"/>
                    </a:ext>
                  </a:extLst>
                </a:gridCol>
              </a:tblGrid>
              <a:tr h="543740">
                <a:tc>
                  <a:txBody>
                    <a:bodyPr/>
                    <a:lstStyle/>
                    <a:p>
                      <a:r>
                        <a:rPr lang="en-GB" dirty="0"/>
                        <a:t>R Values (input)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2149025"/>
                  </a:ext>
                </a:extLst>
              </a:tr>
              <a:tr h="543740">
                <a:tc>
                  <a:txBody>
                    <a:bodyPr/>
                    <a:lstStyle/>
                    <a:p>
                      <a:r>
                        <a:rPr lang="en-GB" dirty="0"/>
                        <a:t>0.4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50389"/>
                  </a:ext>
                </a:extLst>
              </a:tr>
              <a:tr h="543740">
                <a:tc>
                  <a:txBody>
                    <a:bodyPr/>
                    <a:lstStyle/>
                    <a:p>
                      <a:r>
                        <a:rPr lang="en-GB" dirty="0"/>
                        <a:t>0.3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689510"/>
                  </a:ext>
                </a:extLst>
              </a:tr>
              <a:tr h="543740">
                <a:tc>
                  <a:txBody>
                    <a:bodyPr/>
                    <a:lstStyle/>
                    <a:p>
                      <a:r>
                        <a:rPr lang="en-GB" dirty="0"/>
                        <a:t>0.55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144746"/>
                  </a:ext>
                </a:extLst>
              </a:tr>
              <a:tr h="543740">
                <a:tc>
                  <a:txBody>
                    <a:bodyPr/>
                    <a:lstStyle/>
                    <a:p>
                      <a:r>
                        <a:rPr lang="en-GB" dirty="0"/>
                        <a:t>0.6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530567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84051" y="3042092"/>
            <a:ext cx="1681843" cy="2248351"/>
          </a:xfrm>
          <a:prstGeom prst="rect">
            <a:avLst/>
          </a:prstGeom>
          <a:solidFill>
            <a:srgbClr val="FC920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Function = ^2</a:t>
            </a:r>
          </a:p>
        </p:txBody>
      </p:sp>
      <p:sp>
        <p:nvSpPr>
          <p:cNvPr id="7" name="Freeform 6"/>
          <p:cNvSpPr/>
          <p:nvPr/>
        </p:nvSpPr>
        <p:spPr>
          <a:xfrm>
            <a:off x="9714880" y="3344628"/>
            <a:ext cx="1012371" cy="81643"/>
          </a:xfrm>
          <a:custGeom>
            <a:avLst/>
            <a:gdLst>
              <a:gd name="connsiteX0" fmla="*/ 1012371 w 1012371"/>
              <a:gd name="connsiteY0" fmla="*/ 81643 h 81643"/>
              <a:gd name="connsiteX1" fmla="*/ 293914 w 1012371"/>
              <a:gd name="connsiteY1" fmla="*/ 48986 h 81643"/>
              <a:gd name="connsiteX2" fmla="*/ 0 w 1012371"/>
              <a:gd name="connsiteY2" fmla="*/ 65315 h 81643"/>
              <a:gd name="connsiteX3" fmla="*/ 65314 w 1012371"/>
              <a:gd name="connsiteY3" fmla="*/ 0 h 81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2371" h="81643">
                <a:moveTo>
                  <a:pt x="1012371" y="81643"/>
                </a:moveTo>
                <a:cubicBezTo>
                  <a:pt x="772885" y="70757"/>
                  <a:pt x="533616" y="52852"/>
                  <a:pt x="293914" y="48986"/>
                </a:cubicBezTo>
                <a:cubicBezTo>
                  <a:pt x="195804" y="47404"/>
                  <a:pt x="0" y="65315"/>
                  <a:pt x="0" y="65315"/>
                </a:cubicBezTo>
                <a:cubicBezTo>
                  <a:pt x="59112" y="25907"/>
                  <a:pt x="40209" y="50210"/>
                  <a:pt x="65314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Freeform 7"/>
          <p:cNvSpPr/>
          <p:nvPr/>
        </p:nvSpPr>
        <p:spPr>
          <a:xfrm>
            <a:off x="9714879" y="3970557"/>
            <a:ext cx="1012371" cy="81643"/>
          </a:xfrm>
          <a:custGeom>
            <a:avLst/>
            <a:gdLst>
              <a:gd name="connsiteX0" fmla="*/ 1012371 w 1012371"/>
              <a:gd name="connsiteY0" fmla="*/ 81643 h 81643"/>
              <a:gd name="connsiteX1" fmla="*/ 293914 w 1012371"/>
              <a:gd name="connsiteY1" fmla="*/ 48986 h 81643"/>
              <a:gd name="connsiteX2" fmla="*/ 0 w 1012371"/>
              <a:gd name="connsiteY2" fmla="*/ 65315 h 81643"/>
              <a:gd name="connsiteX3" fmla="*/ 65314 w 1012371"/>
              <a:gd name="connsiteY3" fmla="*/ 0 h 81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2371" h="81643">
                <a:moveTo>
                  <a:pt x="1012371" y="81643"/>
                </a:moveTo>
                <a:cubicBezTo>
                  <a:pt x="772885" y="70757"/>
                  <a:pt x="533616" y="52852"/>
                  <a:pt x="293914" y="48986"/>
                </a:cubicBezTo>
                <a:cubicBezTo>
                  <a:pt x="195804" y="47404"/>
                  <a:pt x="0" y="65315"/>
                  <a:pt x="0" y="65315"/>
                </a:cubicBezTo>
                <a:cubicBezTo>
                  <a:pt x="59112" y="25907"/>
                  <a:pt x="40209" y="50210"/>
                  <a:pt x="65314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Freeform 8"/>
          <p:cNvSpPr/>
          <p:nvPr/>
        </p:nvSpPr>
        <p:spPr>
          <a:xfrm>
            <a:off x="9713627" y="4596486"/>
            <a:ext cx="1012371" cy="81643"/>
          </a:xfrm>
          <a:custGeom>
            <a:avLst/>
            <a:gdLst>
              <a:gd name="connsiteX0" fmla="*/ 1012371 w 1012371"/>
              <a:gd name="connsiteY0" fmla="*/ 81643 h 81643"/>
              <a:gd name="connsiteX1" fmla="*/ 293914 w 1012371"/>
              <a:gd name="connsiteY1" fmla="*/ 48986 h 81643"/>
              <a:gd name="connsiteX2" fmla="*/ 0 w 1012371"/>
              <a:gd name="connsiteY2" fmla="*/ 65315 h 81643"/>
              <a:gd name="connsiteX3" fmla="*/ 65314 w 1012371"/>
              <a:gd name="connsiteY3" fmla="*/ 0 h 81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2371" h="81643">
                <a:moveTo>
                  <a:pt x="1012371" y="81643"/>
                </a:moveTo>
                <a:cubicBezTo>
                  <a:pt x="772885" y="70757"/>
                  <a:pt x="533616" y="52852"/>
                  <a:pt x="293914" y="48986"/>
                </a:cubicBezTo>
                <a:cubicBezTo>
                  <a:pt x="195804" y="47404"/>
                  <a:pt x="0" y="65315"/>
                  <a:pt x="0" y="65315"/>
                </a:cubicBezTo>
                <a:cubicBezTo>
                  <a:pt x="59112" y="25907"/>
                  <a:pt x="40209" y="50210"/>
                  <a:pt x="65314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Freeform 9"/>
          <p:cNvSpPr/>
          <p:nvPr/>
        </p:nvSpPr>
        <p:spPr>
          <a:xfrm>
            <a:off x="9713627" y="5077272"/>
            <a:ext cx="1012371" cy="81643"/>
          </a:xfrm>
          <a:custGeom>
            <a:avLst/>
            <a:gdLst>
              <a:gd name="connsiteX0" fmla="*/ 1012371 w 1012371"/>
              <a:gd name="connsiteY0" fmla="*/ 81643 h 81643"/>
              <a:gd name="connsiteX1" fmla="*/ 293914 w 1012371"/>
              <a:gd name="connsiteY1" fmla="*/ 48986 h 81643"/>
              <a:gd name="connsiteX2" fmla="*/ 0 w 1012371"/>
              <a:gd name="connsiteY2" fmla="*/ 65315 h 81643"/>
              <a:gd name="connsiteX3" fmla="*/ 65314 w 1012371"/>
              <a:gd name="connsiteY3" fmla="*/ 0 h 81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2371" h="81643">
                <a:moveTo>
                  <a:pt x="1012371" y="81643"/>
                </a:moveTo>
                <a:cubicBezTo>
                  <a:pt x="772885" y="70757"/>
                  <a:pt x="533616" y="52852"/>
                  <a:pt x="293914" y="48986"/>
                </a:cubicBezTo>
                <a:cubicBezTo>
                  <a:pt x="195804" y="47404"/>
                  <a:pt x="0" y="65315"/>
                  <a:pt x="0" y="65315"/>
                </a:cubicBezTo>
                <a:cubicBezTo>
                  <a:pt x="59112" y="25907"/>
                  <a:pt x="40209" y="50210"/>
                  <a:pt x="65314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0897264"/>
              </p:ext>
            </p:extLst>
          </p:nvPr>
        </p:nvGraphicFramePr>
        <p:xfrm>
          <a:off x="5994938" y="2649757"/>
          <a:ext cx="1424213" cy="281504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24213">
                  <a:extLst>
                    <a:ext uri="{9D8B030D-6E8A-4147-A177-3AD203B41FA5}">
                      <a16:colId xmlns:a16="http://schemas.microsoft.com/office/drawing/2014/main" val="2627640738"/>
                    </a:ext>
                  </a:extLst>
                </a:gridCol>
              </a:tblGrid>
              <a:tr h="543740">
                <a:tc>
                  <a:txBody>
                    <a:bodyPr/>
                    <a:lstStyle/>
                    <a:p>
                      <a:r>
                        <a:rPr lang="en-GB" dirty="0"/>
                        <a:t>R2 Values</a:t>
                      </a:r>
                    </a:p>
                    <a:p>
                      <a:r>
                        <a:rPr lang="en-GB" dirty="0"/>
                        <a:t>(output)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2149025"/>
                  </a:ext>
                </a:extLst>
              </a:tr>
              <a:tr h="543740">
                <a:tc>
                  <a:txBody>
                    <a:bodyPr/>
                    <a:lstStyle/>
                    <a:p>
                      <a:r>
                        <a:rPr lang="en-GB" dirty="0"/>
                        <a:t>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450389"/>
                  </a:ext>
                </a:extLst>
              </a:tr>
              <a:tr h="543740">
                <a:tc>
                  <a:txBody>
                    <a:bodyPr/>
                    <a:lstStyle/>
                    <a:p>
                      <a:r>
                        <a:rPr lang="en-GB" dirty="0"/>
                        <a:t>0.3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689510"/>
                  </a:ext>
                </a:extLst>
              </a:tr>
              <a:tr h="543740">
                <a:tc>
                  <a:txBody>
                    <a:bodyPr/>
                    <a:lstStyle/>
                    <a:p>
                      <a:r>
                        <a:rPr lang="en-GB" dirty="0"/>
                        <a:t>0.55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144746"/>
                  </a:ext>
                </a:extLst>
              </a:tr>
              <a:tr h="543740">
                <a:tc>
                  <a:txBody>
                    <a:bodyPr/>
                    <a:lstStyle/>
                    <a:p>
                      <a:r>
                        <a:rPr lang="en-GB" dirty="0"/>
                        <a:t>0.6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9530567"/>
                  </a:ext>
                </a:extLst>
              </a:tr>
            </a:tbl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H="1">
            <a:off x="7456939" y="3426271"/>
            <a:ext cx="57394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7449995" y="4122492"/>
            <a:ext cx="534056" cy="20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7434573" y="4596486"/>
            <a:ext cx="534056" cy="20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456939" y="5029179"/>
            <a:ext cx="534056" cy="204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57385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58D5-744D-5E73-3DDF-5B48E7073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7205" y="887738"/>
            <a:ext cx="2921464" cy="32819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i="0" kern="1200" dirty="0">
                <a:solidFill>
                  <a:srgbClr val="B8732E"/>
                </a:solidFill>
                <a:latin typeface="+mj-lt"/>
                <a:ea typeface="+mj-ea"/>
                <a:cs typeface="+mj-cs"/>
              </a:rPr>
              <a:t>Explore in R</a:t>
            </a:r>
          </a:p>
        </p:txBody>
      </p:sp>
      <p:pic>
        <p:nvPicPr>
          <p:cNvPr id="1026" name="Picture 2" descr="Lara Croft: Tomb Raider Review | Sound &amp; Vision">
            <a:extLst>
              <a:ext uri="{FF2B5EF4-FFF2-40B4-BE49-F238E27FC236}">
                <a16:creationId xmlns:a16="http://schemas.microsoft.com/office/drawing/2014/main" id="{0E370DD1-4181-B0A1-192E-F97B6DF1B0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9763" y="1267777"/>
            <a:ext cx="6470907" cy="4319330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4003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Conditional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0874" y="2569423"/>
            <a:ext cx="9201452" cy="3880773"/>
          </a:xfrm>
        </p:spPr>
        <p:txBody>
          <a:bodyPr>
            <a:normAutofit lnSpcReduction="10000"/>
          </a:bodyPr>
          <a:lstStyle/>
          <a:p>
            <a:r>
              <a:rPr lang="en-GB" sz="2000" dirty="0"/>
              <a:t>For loops continue until the end of the sequence of items in the character/numeric vector or list is reached</a:t>
            </a:r>
          </a:p>
          <a:p>
            <a:endParaRPr lang="en-GB" sz="2000" dirty="0"/>
          </a:p>
          <a:p>
            <a:r>
              <a:rPr lang="en-GB" sz="2000" dirty="0"/>
              <a:t>We can however, add a conditions to the loop to determine whether or not to perform the loops function, or to stop the loop early</a:t>
            </a:r>
          </a:p>
          <a:p>
            <a:endParaRPr lang="en-GB" sz="2000" dirty="0"/>
          </a:p>
          <a:p>
            <a:r>
              <a:rPr lang="en-GB" sz="2000" dirty="0"/>
              <a:t>These conditions are based on </a:t>
            </a:r>
            <a:r>
              <a:rPr lang="en-GB" sz="2000" b="1" dirty="0"/>
              <a:t>logical operators </a:t>
            </a:r>
            <a:r>
              <a:rPr lang="en-GB" sz="2000" dirty="0"/>
              <a:t>such as ==, !=, &amp;, |, &lt;, &gt;</a:t>
            </a:r>
          </a:p>
          <a:p>
            <a:endParaRPr lang="en-GB" sz="2000" dirty="0"/>
          </a:p>
          <a:p>
            <a:r>
              <a:rPr lang="en-GB" sz="2000" dirty="0">
                <a:hlinkClick r:id="rId2"/>
              </a:rPr>
              <a:t>https://www.youtube.com/watch?v=k0xgjUhEG3U</a:t>
            </a:r>
            <a:endParaRPr lang="en-GB" sz="20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8832706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C If else flow diagra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0" y="1767115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If Else Loops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7805" y="2704664"/>
            <a:ext cx="8352366" cy="3880773"/>
          </a:xfrm>
        </p:spPr>
        <p:txBody>
          <a:bodyPr>
            <a:normAutofit/>
          </a:bodyPr>
          <a:lstStyle/>
          <a:p>
            <a:r>
              <a:rPr lang="en-GB" sz="2000" dirty="0">
                <a:solidFill>
                  <a:srgbClr val="C00000"/>
                </a:solidFill>
              </a:rPr>
              <a:t>If</a:t>
            </a:r>
            <a:r>
              <a:rPr lang="en-GB" sz="2000" dirty="0"/>
              <a:t> a </a:t>
            </a:r>
            <a:r>
              <a:rPr lang="en-GB" sz="2000" dirty="0">
                <a:solidFill>
                  <a:srgbClr val="00D2BE"/>
                </a:solidFill>
              </a:rPr>
              <a:t>condition</a:t>
            </a:r>
            <a:r>
              <a:rPr lang="en-GB" sz="2000" dirty="0"/>
              <a:t> is True, perform x </a:t>
            </a:r>
            <a:r>
              <a:rPr lang="en-GB" sz="2000" dirty="0">
                <a:solidFill>
                  <a:srgbClr val="FF6600"/>
                </a:solidFill>
              </a:rPr>
              <a:t>function</a:t>
            </a:r>
          </a:p>
          <a:p>
            <a:r>
              <a:rPr lang="en-GB" sz="2000" dirty="0"/>
              <a:t>If it’s False (</a:t>
            </a:r>
            <a:r>
              <a:rPr lang="en-GB" sz="2000" dirty="0">
                <a:solidFill>
                  <a:srgbClr val="C00000"/>
                </a:solidFill>
              </a:rPr>
              <a:t>Else</a:t>
            </a:r>
            <a:r>
              <a:rPr lang="en-GB" sz="2000" dirty="0"/>
              <a:t>), perform other </a:t>
            </a:r>
            <a:r>
              <a:rPr lang="en-GB" sz="2000" dirty="0">
                <a:solidFill>
                  <a:srgbClr val="FF6600"/>
                </a:solidFill>
              </a:rPr>
              <a:t>function</a:t>
            </a:r>
          </a:p>
          <a:p>
            <a:endParaRPr lang="en-GB" sz="2000" dirty="0">
              <a:solidFill>
                <a:srgbClr val="FF6600"/>
              </a:solidFill>
            </a:endParaRPr>
          </a:p>
          <a:p>
            <a:r>
              <a:rPr lang="en-GB" sz="2000" dirty="0"/>
              <a:t>These conditions can also be used to stop a loop early known as a </a:t>
            </a:r>
            <a:r>
              <a:rPr lang="en-GB" sz="2000" dirty="0">
                <a:solidFill>
                  <a:srgbClr val="FF0000"/>
                </a:solidFill>
              </a:rPr>
              <a:t>break </a:t>
            </a:r>
          </a:p>
        </p:txBody>
      </p:sp>
    </p:spTree>
    <p:extLst>
      <p:ext uri="{BB962C8B-B14F-4D97-AF65-F5344CB8AC3E}">
        <p14:creationId xmlns:p14="http://schemas.microsoft.com/office/powerpoint/2010/main" val="2217041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DDE36-E36C-5DCA-7C75-535F95521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CE802C-4331-2AAF-BCDC-646EECD53C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6367" y="0"/>
            <a:ext cx="2203164" cy="2200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8BF83FB5-CFE8-13E5-787B-37DB44AAA7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297" y="2361386"/>
            <a:ext cx="7209317" cy="406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4421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DA10D9C4-38CD-47C8-AFD9-949900B0B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29" y="2882291"/>
            <a:ext cx="3244523" cy="31031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C5B6B0-421D-4DC7-BF09-F994D1615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Joining data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4E7CF73-B193-4973-8CAA-34FAA4DE72B5}"/>
              </a:ext>
            </a:extLst>
          </p:cNvPr>
          <p:cNvGraphicFramePr>
            <a:graphicFrameLocks noGrp="1"/>
          </p:cNvGraphicFramePr>
          <p:nvPr/>
        </p:nvGraphicFramePr>
        <p:xfrm>
          <a:off x="1181848" y="3749032"/>
          <a:ext cx="4954317" cy="21246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882">
                  <a:extLst>
                    <a:ext uri="{9D8B030D-6E8A-4147-A177-3AD203B41FA5}">
                      <a16:colId xmlns:a16="http://schemas.microsoft.com/office/drawing/2014/main" val="3369240381"/>
                    </a:ext>
                  </a:extLst>
                </a:gridCol>
                <a:gridCol w="3654435">
                  <a:extLst>
                    <a:ext uri="{9D8B030D-6E8A-4147-A177-3AD203B41FA5}">
                      <a16:colId xmlns:a16="http://schemas.microsoft.com/office/drawing/2014/main" val="38841153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</a:rPr>
                        <a:t>Function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</a:rPr>
                        <a:t>Objective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24290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200" b="1" dirty="0" err="1">
                          <a:effectLst/>
                        </a:rPr>
                        <a:t>left_join</a:t>
                      </a:r>
                      <a:r>
                        <a:rPr lang="en-GB" sz="1200" b="1" dirty="0">
                          <a:effectLst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Merge two datasets. Keep all observations from the original table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8323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200" b="1" dirty="0" err="1">
                          <a:effectLst/>
                        </a:rPr>
                        <a:t>inner_join</a:t>
                      </a:r>
                      <a:r>
                        <a:rPr lang="en-GB" sz="1200" b="1" dirty="0">
                          <a:effectLst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Merge two datasets. Excludes all unmatched rows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875258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200" err="1">
                          <a:effectLst/>
                        </a:rPr>
                        <a:t>right_join</a:t>
                      </a:r>
                      <a:r>
                        <a:rPr lang="en-GB" sz="1200">
                          <a:effectLst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Merge two datasets. Keep all observations from the extra table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5843031"/>
                  </a:ext>
                </a:extLst>
              </a:tr>
              <a:tr h="448235">
                <a:tc>
                  <a:txBody>
                    <a:bodyPr/>
                    <a:lstStyle/>
                    <a:p>
                      <a:r>
                        <a:rPr lang="en-GB" sz="1200" err="1">
                          <a:effectLst/>
                        </a:rPr>
                        <a:t>full_join</a:t>
                      </a:r>
                      <a:r>
                        <a:rPr lang="en-GB" sz="1200">
                          <a:effectLst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Merge two datasets. Keeps all observations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740369"/>
                  </a:ext>
                </a:extLst>
              </a:tr>
            </a:tbl>
          </a:graphicData>
        </a:graphic>
      </p:graphicFrame>
      <p:sp>
        <p:nvSpPr>
          <p:cNvPr id="9" name="TextBox 1">
            <a:extLst>
              <a:ext uri="{FF2B5EF4-FFF2-40B4-BE49-F238E27FC236}">
                <a16:creationId xmlns:a16="http://schemas.microsoft.com/office/drawing/2014/main" id="{E50D65F0-A237-4FD9-80A7-851DBE1E6241}"/>
              </a:ext>
            </a:extLst>
          </p:cNvPr>
          <p:cNvSpPr txBox="1"/>
          <p:nvPr/>
        </p:nvSpPr>
        <p:spPr>
          <a:xfrm>
            <a:off x="451745" y="2607078"/>
            <a:ext cx="890281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left_join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(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original_df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EBEBEB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,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8EBBD2">
                    <a:lumMod val="75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extra_df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, by = c(“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Joining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var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1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", "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Joining </a:t>
            </a:r>
            <a:r>
              <a:rPr kumimoji="0" lang="en-GB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var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2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”)) 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844006" y="5920296"/>
            <a:ext cx="3810000" cy="287239"/>
            <a:chOff x="6613775" y="5896835"/>
            <a:chExt cx="3810000" cy="28723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D49304-76D6-40D6-B0D7-FCAA61472AB2}"/>
                </a:ext>
              </a:extLst>
            </p:cNvPr>
            <p:cNvSpPr txBox="1"/>
            <p:nvPr/>
          </p:nvSpPr>
          <p:spPr>
            <a:xfrm>
              <a:off x="6613775" y="5896835"/>
              <a:ext cx="151055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EBEBEB">
                      <a:lumMod val="50000"/>
                    </a:srgbClr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Original </a:t>
              </a: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EBEBEB">
                      <a:lumMod val="50000"/>
                    </a:srgbClr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df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, A, X</a:t>
              </a:r>
              <a:endPara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AD7D5CD-C611-454C-BFFC-49FC0A8F7889}"/>
                </a:ext>
              </a:extLst>
            </p:cNvPr>
            <p:cNvSpPr txBox="1"/>
            <p:nvPr/>
          </p:nvSpPr>
          <p:spPr>
            <a:xfrm>
              <a:off x="8599458" y="5907075"/>
              <a:ext cx="1824317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A18CD0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Extra </a:t>
              </a:r>
              <a:r>
                <a:rPr kumimoji="0" lang="en-GB" sz="12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A18CD0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df</a:t>
              </a:r>
              <a:r>
                <a:rPr kumimoji="0" lang="en-GB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entury Gothic" panose="020B0502020202020204"/>
                  <a:ea typeface="+mn-ea"/>
                  <a:cs typeface="+mn-cs"/>
                </a:rPr>
                <a:t>, B or Y</a:t>
              </a:r>
            </a:p>
          </p:txBody>
        </p:sp>
      </p:grpSp>
      <p:pic>
        <p:nvPicPr>
          <p:cNvPr id="10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3C5BD44D-3CC4-4EEB-A103-B0631183A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9052" y="2842770"/>
            <a:ext cx="3087766" cy="308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93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Correlation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6255" y="2518296"/>
            <a:ext cx="6715457" cy="340192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SzPct val="100000"/>
              <a:buNone/>
            </a:pPr>
            <a:r>
              <a:rPr lang="en-GB" dirty="0" err="1">
                <a:solidFill>
                  <a:srgbClr val="00B050"/>
                </a:solidFill>
                <a:ea typeface="+mn-lt"/>
                <a:cs typeface="+mn-lt"/>
              </a:rPr>
              <a:t>ggplot</a:t>
            </a:r>
            <a:r>
              <a:rPr lang="en-GB" dirty="0">
                <a:ea typeface="+mn-lt"/>
                <a:cs typeface="+mn-lt"/>
              </a:rPr>
              <a:t>(</a:t>
            </a:r>
            <a:r>
              <a:rPr lang="en-GB" dirty="0" err="1">
                <a:solidFill>
                  <a:srgbClr val="0070C0"/>
                </a:solidFill>
                <a:ea typeface="+mn-lt"/>
                <a:cs typeface="+mn-lt"/>
              </a:rPr>
              <a:t>dataframe</a:t>
            </a:r>
            <a:r>
              <a:rPr lang="en-GB" dirty="0">
                <a:solidFill>
                  <a:schemeClr val="bg2">
                    <a:lumMod val="50000"/>
                  </a:schemeClr>
                </a:solidFill>
                <a:ea typeface="+mn-lt"/>
                <a:cs typeface="+mn-lt"/>
              </a:rPr>
              <a:t>,</a:t>
            </a:r>
            <a:r>
              <a:rPr lang="en-GB" dirty="0">
                <a:ea typeface="+mn-lt"/>
                <a:cs typeface="+mn-lt"/>
              </a:rPr>
              <a:t> </a:t>
            </a:r>
            <a:r>
              <a:rPr lang="en-GB" dirty="0" err="1">
                <a:solidFill>
                  <a:schemeClr val="bg2">
                    <a:lumMod val="25000"/>
                  </a:schemeClr>
                </a:solidFill>
                <a:ea typeface="+mn-lt"/>
                <a:cs typeface="+mn-lt"/>
              </a:rPr>
              <a:t>aes</a:t>
            </a:r>
            <a:r>
              <a:rPr lang="en-GB" dirty="0">
                <a:solidFill>
                  <a:schemeClr val="tx1"/>
                </a:solidFill>
                <a:ea typeface="+mn-lt"/>
                <a:cs typeface="+mn-lt"/>
              </a:rPr>
              <a:t>(</a:t>
            </a:r>
            <a:r>
              <a:rPr lang="en-GB" dirty="0">
                <a:solidFill>
                  <a:srgbClr val="FF0000"/>
                </a:solidFill>
                <a:ea typeface="+mn-lt"/>
                <a:cs typeface="+mn-lt"/>
              </a:rPr>
              <a:t>x= Age, y= </a:t>
            </a:r>
            <a:r>
              <a:rPr lang="en-GB" dirty="0" err="1">
                <a:solidFill>
                  <a:srgbClr val="FF0000"/>
                </a:solidFill>
                <a:ea typeface="+mn-lt"/>
                <a:cs typeface="+mn-lt"/>
              </a:rPr>
              <a:t>mean_phago</a:t>
            </a:r>
            <a:r>
              <a:rPr lang="en-GB" dirty="0">
                <a:ea typeface="+mn-lt"/>
                <a:cs typeface="+mn-lt"/>
              </a:rPr>
              <a:t>)) +</a:t>
            </a:r>
            <a:br>
              <a:rPr lang="en-GB" dirty="0">
                <a:ea typeface="+mn-lt"/>
                <a:cs typeface="+mn-lt"/>
              </a:rPr>
            </a:br>
            <a:r>
              <a:rPr lang="en-GB" dirty="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geom_point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(</a:t>
            </a:r>
            <a:r>
              <a:rPr lang="en-GB" dirty="0">
                <a:ea typeface="+mn-lt"/>
                <a:cs typeface="+mn-lt"/>
              </a:rPr>
              <a:t>) +</a:t>
            </a:r>
            <a:br>
              <a:rPr lang="en-GB" dirty="0">
                <a:ea typeface="+mn-lt"/>
                <a:cs typeface="+mn-lt"/>
              </a:rPr>
            </a:br>
            <a:r>
              <a:rPr lang="en-GB" dirty="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geom_smooth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() +</a:t>
            </a:r>
            <a:br>
              <a:rPr lang="en-GB" dirty="0">
                <a:ea typeface="+mn-lt"/>
                <a:cs typeface="+mn-lt"/>
              </a:rPr>
            </a:br>
            <a:r>
              <a:rPr lang="en-GB" dirty="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stat_cor</a:t>
            </a:r>
            <a:r>
              <a:rPr lang="en-GB" dirty="0">
                <a:ea typeface="+mn-lt"/>
                <a:cs typeface="+mn-lt"/>
              </a:rPr>
              <a:t>(method = "</a:t>
            </a:r>
            <a:r>
              <a:rPr lang="en-GB" dirty="0" err="1">
                <a:ea typeface="+mn-lt"/>
                <a:cs typeface="+mn-lt"/>
              </a:rPr>
              <a:t>pearson</a:t>
            </a:r>
            <a:r>
              <a:rPr lang="en-GB" dirty="0">
                <a:ea typeface="+mn-lt"/>
                <a:cs typeface="+mn-lt"/>
              </a:rPr>
              <a:t>")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>
              <a:buSzPct val="100000"/>
              <a:buAutoNum type="arabicPeriod"/>
            </a:pPr>
            <a:r>
              <a:rPr lang="en-GB" dirty="0"/>
              <a:t>Plot a scatter graph of data using + </a:t>
            </a:r>
            <a:r>
              <a:rPr lang="en-GB" dirty="0" err="1">
                <a:solidFill>
                  <a:srgbClr val="7030A0"/>
                </a:solidFill>
              </a:rPr>
              <a:t>geom_point</a:t>
            </a:r>
            <a:r>
              <a:rPr lang="en-GB" dirty="0">
                <a:solidFill>
                  <a:srgbClr val="7030A0"/>
                </a:solidFill>
              </a:rPr>
              <a:t>()</a:t>
            </a:r>
            <a:endParaRPr lang="en-GB" dirty="0"/>
          </a:p>
          <a:p>
            <a:pPr>
              <a:buSzPct val="100000"/>
              <a:buFont typeface="+mj-lt"/>
              <a:buAutoNum type="arabicPeriod"/>
            </a:pPr>
            <a:r>
              <a:rPr lang="en-GB" dirty="0"/>
              <a:t>Fit a regression line to our data using + </a:t>
            </a: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geom_smooth</a:t>
            </a: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en-GB" dirty="0"/>
              <a:t>method = </a:t>
            </a:r>
            <a:r>
              <a:rPr lang="en-GB" dirty="0" err="1"/>
              <a:t>lm</a:t>
            </a:r>
            <a:r>
              <a:rPr lang="en-GB" dirty="0"/>
              <a:t>)</a:t>
            </a:r>
          </a:p>
          <a:p>
            <a:pPr>
              <a:buSzPct val="100000"/>
              <a:buFont typeface="+mj-lt"/>
              <a:buAutoNum type="arabicPeriod"/>
            </a:pPr>
            <a:r>
              <a:rPr lang="en-GB" dirty="0"/>
              <a:t>Add regression stats using + </a:t>
            </a: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stat_cor</a:t>
            </a:r>
            <a:r>
              <a:rPr lang="en-GB" dirty="0"/>
              <a:t>(method = "</a:t>
            </a:r>
            <a:r>
              <a:rPr lang="en-GB" dirty="0" err="1"/>
              <a:t>pearson</a:t>
            </a:r>
            <a:r>
              <a:rPr lang="en-GB" dirty="0"/>
              <a:t>"</a:t>
            </a: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) – from </a:t>
            </a:r>
            <a:r>
              <a:rPr lang="en-GB" dirty="0" err="1">
                <a:solidFill>
                  <a:schemeClr val="bg2">
                    <a:lumMod val="25000"/>
                  </a:schemeClr>
                </a:solidFill>
              </a:rPr>
              <a:t>ggpubr</a:t>
            </a: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 package</a:t>
            </a:r>
          </a:p>
          <a:p>
            <a:pPr marL="0" indent="0">
              <a:buNone/>
            </a:pPr>
            <a:endParaRPr lang="en-GB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017" y="2453599"/>
            <a:ext cx="4076700" cy="36766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865" y="2453599"/>
            <a:ext cx="4076700" cy="36766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863" y="2453599"/>
            <a:ext cx="3964701" cy="3575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28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58D5-744D-5E73-3DDF-5B48E7073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7205" y="887738"/>
            <a:ext cx="2921464" cy="32819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i="0" kern="1200" dirty="0">
                <a:solidFill>
                  <a:srgbClr val="B8732E"/>
                </a:solidFill>
                <a:latin typeface="+mj-lt"/>
                <a:ea typeface="+mj-ea"/>
                <a:cs typeface="+mj-cs"/>
              </a:rPr>
              <a:t>Explore in R</a:t>
            </a:r>
          </a:p>
        </p:txBody>
      </p:sp>
      <p:pic>
        <p:nvPicPr>
          <p:cNvPr id="1026" name="Picture 2" descr="Lara Croft: Tomb Raider Review | Sound &amp; Vision">
            <a:extLst>
              <a:ext uri="{FF2B5EF4-FFF2-40B4-BE49-F238E27FC236}">
                <a16:creationId xmlns:a16="http://schemas.microsoft.com/office/drawing/2014/main" id="{0E370DD1-4181-B0A1-192E-F97B6DF1B0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9763" y="1267777"/>
            <a:ext cx="6470907" cy="4319330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9781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Controlling your code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9296" y="2475201"/>
            <a:ext cx="8981017" cy="3880773"/>
          </a:xfrm>
        </p:spPr>
        <p:txBody>
          <a:bodyPr>
            <a:normAutofit/>
          </a:bodyPr>
          <a:lstStyle/>
          <a:p>
            <a:r>
              <a:rPr lang="en-GB" sz="2000" dirty="0"/>
              <a:t>So far, we have seen how R can be used to write code that includes </a:t>
            </a:r>
            <a:r>
              <a:rPr lang="en-GB" sz="2000" dirty="0">
                <a:solidFill>
                  <a:srgbClr val="00B050"/>
                </a:solidFill>
              </a:rPr>
              <a:t>functions </a:t>
            </a:r>
            <a:r>
              <a:rPr lang="en-GB" sz="2000" dirty="0"/>
              <a:t>within an order of operations to execute a task, e.g. plotting a graph, joining data, calculating the mean</a:t>
            </a:r>
          </a:p>
          <a:p>
            <a:pPr marL="0" indent="0">
              <a:buNone/>
            </a:pPr>
            <a:endParaRPr lang="en-GB" sz="2000" dirty="0"/>
          </a:p>
          <a:p>
            <a:pPr marL="0" indent="0">
              <a:buNone/>
            </a:pPr>
            <a:r>
              <a:rPr lang="en-GB" sz="2000" dirty="0"/>
              <a:t>For example:</a:t>
            </a:r>
          </a:p>
          <a:p>
            <a:pPr marL="0" indent="0">
              <a:buNone/>
            </a:pPr>
            <a:endParaRPr lang="en-GB" sz="2000" dirty="0"/>
          </a:p>
          <a:p>
            <a:r>
              <a:rPr lang="en-GB" sz="2000" dirty="0" err="1">
                <a:solidFill>
                  <a:srgbClr val="0070C0"/>
                </a:solidFill>
              </a:rPr>
              <a:t>Data_frame</a:t>
            </a:r>
            <a:r>
              <a:rPr lang="en-GB" sz="2000" dirty="0">
                <a:solidFill>
                  <a:srgbClr val="0070C0"/>
                </a:solidFill>
              </a:rPr>
              <a:t> </a:t>
            </a:r>
            <a:r>
              <a:rPr lang="en-GB" sz="2000" dirty="0"/>
              <a:t>%&gt;% </a:t>
            </a:r>
            <a:r>
              <a:rPr lang="en-GB" sz="2000" dirty="0">
                <a:solidFill>
                  <a:srgbClr val="00B050"/>
                </a:solidFill>
              </a:rPr>
              <a:t>ggplot</a:t>
            </a:r>
            <a:r>
              <a:rPr lang="en-GB" sz="2000" dirty="0">
                <a:solidFill>
                  <a:schemeClr val="tx1"/>
                </a:solidFill>
              </a:rPr>
              <a:t>(</a:t>
            </a:r>
            <a:r>
              <a:rPr lang="en-GB" sz="2000" dirty="0" err="1"/>
              <a:t>aes</a:t>
            </a:r>
            <a:r>
              <a:rPr lang="en-GB" sz="2000" dirty="0"/>
              <a:t>(x = </a:t>
            </a:r>
            <a:r>
              <a:rPr lang="en-GB" sz="2000" dirty="0">
                <a:solidFill>
                  <a:srgbClr val="7030A0"/>
                </a:solidFill>
              </a:rPr>
              <a:t>year</a:t>
            </a:r>
            <a:r>
              <a:rPr lang="en-GB" sz="2000" dirty="0"/>
              <a:t>, y = </a:t>
            </a:r>
            <a:r>
              <a:rPr lang="en-GB" sz="2000" dirty="0">
                <a:solidFill>
                  <a:srgbClr val="7030A0"/>
                </a:solidFill>
              </a:rPr>
              <a:t>deaths</a:t>
            </a:r>
            <a:r>
              <a:rPr lang="en-GB" sz="2000" dirty="0"/>
              <a:t>)) + </a:t>
            </a:r>
            <a:r>
              <a:rPr lang="en-GB" sz="2000" dirty="0" err="1"/>
              <a:t>geom_point</a:t>
            </a:r>
            <a:r>
              <a:rPr lang="en-GB" sz="2000" dirty="0"/>
              <a:t>()</a:t>
            </a:r>
          </a:p>
          <a:p>
            <a:endParaRPr lang="en-GB" sz="2000" dirty="0"/>
          </a:p>
          <a:p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590793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Controlling your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729" y="2455706"/>
            <a:ext cx="9752542" cy="2997198"/>
          </a:xfrm>
        </p:spPr>
        <p:txBody>
          <a:bodyPr>
            <a:normAutofit/>
          </a:bodyPr>
          <a:lstStyle/>
          <a:p>
            <a:r>
              <a:rPr lang="en-GB" sz="2000" dirty="0"/>
              <a:t>But what if we have lots of data to sort and plot?</a:t>
            </a:r>
          </a:p>
          <a:p>
            <a:r>
              <a:rPr lang="en-GB" sz="2000" dirty="0"/>
              <a:t>It’s not efficient to rewrite your code over and over again</a:t>
            </a:r>
          </a:p>
          <a:p>
            <a:r>
              <a:rPr lang="en-GB" sz="2000" dirty="0"/>
              <a:t>Loops simplify your code, letting you write out your code just once!</a:t>
            </a:r>
          </a:p>
          <a:p>
            <a:r>
              <a:rPr lang="en-GB" sz="2000" dirty="0"/>
              <a:t>The code then recycles through your data over and over again, repeating the functions we determine, until a condition is reached</a:t>
            </a:r>
          </a:p>
          <a:p>
            <a:pPr marL="0" indent="0">
              <a:buNone/>
            </a:pPr>
            <a:endParaRPr lang="en-GB" sz="2000" dirty="0"/>
          </a:p>
          <a:p>
            <a:endParaRPr lang="en-GB" sz="2000" dirty="0"/>
          </a:p>
          <a:p>
            <a:endParaRPr lang="en-GB" sz="2000" dirty="0">
              <a:solidFill>
                <a:srgbClr val="C00000"/>
              </a:solidFill>
            </a:endParaRPr>
          </a:p>
          <a:p>
            <a:endParaRPr lang="en-GB" sz="2000" dirty="0">
              <a:solidFill>
                <a:schemeClr val="accent2"/>
              </a:solidFill>
            </a:endParaRPr>
          </a:p>
          <a:p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1797709" y="4841455"/>
            <a:ext cx="7815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For </a:t>
            </a:r>
            <a:r>
              <a:rPr lang="en-GB" dirty="0">
                <a:solidFill>
                  <a:srgbClr val="7030A0"/>
                </a:solidFill>
              </a:rPr>
              <a:t>every </a:t>
            </a:r>
            <a:r>
              <a:rPr lang="en-GB" dirty="0"/>
              <a:t>variable (</a:t>
            </a:r>
            <a:r>
              <a:rPr lang="en-GB" dirty="0">
                <a:solidFill>
                  <a:schemeClr val="accent4"/>
                </a:solidFill>
              </a:rPr>
              <a:t>water scores, health care, education, etc</a:t>
            </a:r>
            <a:r>
              <a:rPr lang="en-GB" dirty="0"/>
              <a:t>) in our </a:t>
            </a:r>
            <a:r>
              <a:rPr lang="en-GB" dirty="0">
                <a:solidFill>
                  <a:srgbClr val="00B0F0"/>
                </a:solidFill>
              </a:rPr>
              <a:t>dataframe</a:t>
            </a:r>
            <a:r>
              <a:rPr lang="en-GB" dirty="0"/>
              <a:t>,  </a:t>
            </a:r>
            <a:r>
              <a:rPr lang="en-GB" dirty="0">
                <a:solidFill>
                  <a:srgbClr val="00B050"/>
                </a:solidFill>
              </a:rPr>
              <a:t>plot</a:t>
            </a:r>
            <a:r>
              <a:rPr lang="en-GB" dirty="0"/>
              <a:t> the variable against death values</a:t>
            </a:r>
          </a:p>
        </p:txBody>
      </p:sp>
      <p:sp>
        <p:nvSpPr>
          <p:cNvPr id="6" name="5-Point Star 5"/>
          <p:cNvSpPr/>
          <p:nvPr/>
        </p:nvSpPr>
        <p:spPr>
          <a:xfrm rot="994311">
            <a:off x="9610380" y="202776"/>
            <a:ext cx="2419337" cy="1490291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100" dirty="0">
                <a:solidFill>
                  <a:schemeClr val="tx1"/>
                </a:solidFill>
              </a:rPr>
              <a:t>advanced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569932-0C5D-66D8-2514-5B521EBEA5F4}"/>
              </a:ext>
            </a:extLst>
          </p:cNvPr>
          <p:cNvSpPr txBox="1"/>
          <p:nvPr/>
        </p:nvSpPr>
        <p:spPr>
          <a:xfrm>
            <a:off x="1797708" y="5725414"/>
            <a:ext cx="7815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For </a:t>
            </a:r>
            <a:r>
              <a:rPr lang="en-GB" dirty="0">
                <a:solidFill>
                  <a:srgbClr val="7030A0"/>
                </a:solidFill>
              </a:rPr>
              <a:t>every </a:t>
            </a:r>
            <a:r>
              <a:rPr lang="en-GB" dirty="0"/>
              <a:t>element</a:t>
            </a:r>
            <a:r>
              <a:rPr lang="en-GB" dirty="0">
                <a:solidFill>
                  <a:srgbClr val="7030A0"/>
                </a:solidFill>
              </a:rPr>
              <a:t> </a:t>
            </a:r>
            <a:r>
              <a:rPr lang="en-GB" dirty="0"/>
              <a:t>(</a:t>
            </a:r>
            <a:r>
              <a:rPr lang="en-GB" dirty="0">
                <a:solidFill>
                  <a:schemeClr val="accent4"/>
                </a:solidFill>
              </a:rPr>
              <a:t>a, b, c</a:t>
            </a:r>
            <a:r>
              <a:rPr lang="en-GB" dirty="0"/>
              <a:t>) in our </a:t>
            </a:r>
            <a:r>
              <a:rPr lang="en-GB" dirty="0">
                <a:solidFill>
                  <a:srgbClr val="00B0F0"/>
                </a:solidFill>
              </a:rPr>
              <a:t>vector</a:t>
            </a:r>
            <a:r>
              <a:rPr lang="en-GB" dirty="0"/>
              <a:t>,  </a:t>
            </a:r>
            <a:r>
              <a:rPr lang="en-GB" dirty="0">
                <a:solidFill>
                  <a:srgbClr val="00B050"/>
                </a:solidFill>
              </a:rPr>
              <a:t>print </a:t>
            </a:r>
            <a:r>
              <a:rPr lang="en-GB" dirty="0"/>
              <a:t>the element</a:t>
            </a:r>
          </a:p>
        </p:txBody>
      </p:sp>
    </p:spTree>
    <p:extLst>
      <p:ext uri="{BB962C8B-B14F-4D97-AF65-F5344CB8AC3E}">
        <p14:creationId xmlns:p14="http://schemas.microsoft.com/office/powerpoint/2010/main" val="28187448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 Loop 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5995" y="2432557"/>
            <a:ext cx="9381610" cy="3880773"/>
          </a:xfrm>
        </p:spPr>
        <p:txBody>
          <a:bodyPr>
            <a:normAutofit/>
          </a:bodyPr>
          <a:lstStyle/>
          <a:p>
            <a:r>
              <a:rPr lang="en-GB" sz="2000" dirty="0"/>
              <a:t>For-Loops iterate (run through) individual </a:t>
            </a:r>
            <a:r>
              <a:rPr lang="en-US" sz="2000" dirty="0"/>
              <a:t>elements in an object </a:t>
            </a:r>
            <a:r>
              <a:rPr lang="en-US" sz="2000" dirty="0" err="1"/>
              <a:t>i.e</a:t>
            </a:r>
            <a:r>
              <a:rPr lang="en-US" sz="2000" dirty="0"/>
              <a:t> vector, data fame or list</a:t>
            </a:r>
          </a:p>
          <a:p>
            <a:r>
              <a:rPr lang="en-GB" sz="2000" dirty="0"/>
              <a:t>We specify what to run through, </a:t>
            </a:r>
            <a:r>
              <a:rPr lang="en-GB" sz="2000" dirty="0" err="1"/>
              <a:t>i.e</a:t>
            </a:r>
            <a:r>
              <a:rPr lang="en-GB" sz="2000" dirty="0"/>
              <a:t> the target object with </a:t>
            </a:r>
            <a:r>
              <a:rPr lang="en-GB" sz="2000" b="1" dirty="0">
                <a:solidFill>
                  <a:schemeClr val="tx1"/>
                </a:solidFill>
              </a:rPr>
              <a:t>()</a:t>
            </a:r>
          </a:p>
          <a:p>
            <a:r>
              <a:rPr lang="en-GB" sz="2000" dirty="0"/>
              <a:t>The loop statement </a:t>
            </a:r>
            <a:r>
              <a:rPr lang="en-GB" sz="2000" b="1" dirty="0">
                <a:solidFill>
                  <a:schemeClr val="tx1"/>
                </a:solidFill>
              </a:rPr>
              <a:t>{</a:t>
            </a:r>
            <a:r>
              <a:rPr lang="en-GB" sz="2000" dirty="0">
                <a:solidFill>
                  <a:schemeClr val="tx1"/>
                </a:solidFill>
              </a:rPr>
              <a:t> </a:t>
            </a:r>
            <a:r>
              <a:rPr lang="en-GB" sz="2000" b="1" dirty="0">
                <a:solidFill>
                  <a:schemeClr val="tx1"/>
                </a:solidFill>
              </a:rPr>
              <a:t>}</a:t>
            </a:r>
            <a:r>
              <a:rPr lang="en-GB" sz="2000" dirty="0"/>
              <a:t>,</a:t>
            </a:r>
            <a:r>
              <a:rPr lang="en-GB" sz="2000" dirty="0">
                <a:solidFill>
                  <a:schemeClr val="tx1"/>
                </a:solidFill>
              </a:rPr>
              <a:t> </a:t>
            </a:r>
            <a:r>
              <a:rPr lang="en-GB" sz="2000" dirty="0"/>
              <a:t>contains information about what function we would like to perform</a:t>
            </a:r>
          </a:p>
        </p:txBody>
      </p:sp>
      <p:sp>
        <p:nvSpPr>
          <p:cNvPr id="10" name="Rectangle 9"/>
          <p:cNvSpPr/>
          <p:nvPr/>
        </p:nvSpPr>
        <p:spPr>
          <a:xfrm>
            <a:off x="3338280" y="4879033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000" dirty="0"/>
              <a:t>for (</a:t>
            </a:r>
            <a:r>
              <a:rPr lang="en-GB" sz="2000" dirty="0">
                <a:solidFill>
                  <a:srgbClr val="7030A0"/>
                </a:solidFill>
              </a:rPr>
              <a:t>element </a:t>
            </a:r>
            <a:r>
              <a:rPr lang="en-GB" sz="2000" dirty="0"/>
              <a:t>in </a:t>
            </a:r>
            <a:r>
              <a:rPr lang="en-GB" sz="2000" b="1" dirty="0">
                <a:solidFill>
                  <a:schemeClr val="accent4"/>
                </a:solidFill>
              </a:rPr>
              <a:t>vector</a:t>
            </a:r>
            <a:r>
              <a:rPr lang="en-GB" sz="2000" dirty="0"/>
              <a:t>) {</a:t>
            </a:r>
          </a:p>
          <a:p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Perform </a:t>
            </a:r>
            <a:r>
              <a:rPr lang="en-GB" sz="2000" dirty="0">
                <a:solidFill>
                  <a:srgbClr val="00B050"/>
                </a:solidFill>
              </a:rPr>
              <a:t>function on </a:t>
            </a:r>
            <a:r>
              <a:rPr lang="en-GB" sz="2000" dirty="0">
                <a:solidFill>
                  <a:srgbClr val="7030A0"/>
                </a:solidFill>
              </a:rPr>
              <a:t>that element</a:t>
            </a:r>
          </a:p>
          <a:p>
            <a:r>
              <a:rPr lang="en-GB" sz="2000" dirty="0"/>
              <a:t>              }</a:t>
            </a:r>
          </a:p>
        </p:txBody>
      </p:sp>
      <p:sp>
        <p:nvSpPr>
          <p:cNvPr id="11" name="Freeform 10"/>
          <p:cNvSpPr/>
          <p:nvPr/>
        </p:nvSpPr>
        <p:spPr>
          <a:xfrm>
            <a:off x="7851203" y="4795617"/>
            <a:ext cx="900171" cy="957442"/>
          </a:xfrm>
          <a:custGeom>
            <a:avLst/>
            <a:gdLst>
              <a:gd name="connsiteX0" fmla="*/ 514350 w 900171"/>
              <a:gd name="connsiteY0" fmla="*/ 0 h 957442"/>
              <a:gd name="connsiteX1" fmla="*/ 771525 w 900171"/>
              <a:gd name="connsiteY1" fmla="*/ 57150 h 957442"/>
              <a:gd name="connsiteX2" fmla="*/ 800100 w 900171"/>
              <a:gd name="connsiteY2" fmla="*/ 100012 h 957442"/>
              <a:gd name="connsiteX3" fmla="*/ 842962 w 900171"/>
              <a:gd name="connsiteY3" fmla="*/ 228600 h 957442"/>
              <a:gd name="connsiteX4" fmla="*/ 857250 w 900171"/>
              <a:gd name="connsiteY4" fmla="*/ 271462 h 957442"/>
              <a:gd name="connsiteX5" fmla="*/ 885825 w 900171"/>
              <a:gd name="connsiteY5" fmla="*/ 314325 h 957442"/>
              <a:gd name="connsiteX6" fmla="*/ 900112 w 900171"/>
              <a:gd name="connsiteY6" fmla="*/ 385762 h 957442"/>
              <a:gd name="connsiteX7" fmla="*/ 857250 w 900171"/>
              <a:gd name="connsiteY7" fmla="*/ 700087 h 957442"/>
              <a:gd name="connsiteX8" fmla="*/ 842962 w 900171"/>
              <a:gd name="connsiteY8" fmla="*/ 742950 h 957442"/>
              <a:gd name="connsiteX9" fmla="*/ 785812 w 900171"/>
              <a:gd name="connsiteY9" fmla="*/ 828675 h 957442"/>
              <a:gd name="connsiteX10" fmla="*/ 742950 w 900171"/>
              <a:gd name="connsiteY10" fmla="*/ 842962 h 957442"/>
              <a:gd name="connsiteX11" fmla="*/ 642937 w 900171"/>
              <a:gd name="connsiteY11" fmla="*/ 900112 h 957442"/>
              <a:gd name="connsiteX12" fmla="*/ 585787 w 900171"/>
              <a:gd name="connsiteY12" fmla="*/ 914400 h 957442"/>
              <a:gd name="connsiteX13" fmla="*/ 542925 w 900171"/>
              <a:gd name="connsiteY13" fmla="*/ 928687 h 957442"/>
              <a:gd name="connsiteX14" fmla="*/ 500062 w 900171"/>
              <a:gd name="connsiteY14" fmla="*/ 957262 h 957442"/>
              <a:gd name="connsiteX15" fmla="*/ 242887 w 900171"/>
              <a:gd name="connsiteY15" fmla="*/ 928687 h 957442"/>
              <a:gd name="connsiteX16" fmla="*/ 157162 w 900171"/>
              <a:gd name="connsiteY16" fmla="*/ 900112 h 957442"/>
              <a:gd name="connsiteX17" fmla="*/ 114300 w 900171"/>
              <a:gd name="connsiteY17" fmla="*/ 885825 h 957442"/>
              <a:gd name="connsiteX18" fmla="*/ 0 w 900171"/>
              <a:gd name="connsiteY18" fmla="*/ 785812 h 957442"/>
              <a:gd name="connsiteX19" fmla="*/ 14287 w 900171"/>
              <a:gd name="connsiteY19" fmla="*/ 642937 h 957442"/>
              <a:gd name="connsiteX20" fmla="*/ 42862 w 900171"/>
              <a:gd name="connsiteY20" fmla="*/ 557212 h 957442"/>
              <a:gd name="connsiteX21" fmla="*/ 85725 w 900171"/>
              <a:gd name="connsiteY21" fmla="*/ 471487 h 957442"/>
              <a:gd name="connsiteX22" fmla="*/ 142875 w 900171"/>
              <a:gd name="connsiteY22" fmla="*/ 400050 h 957442"/>
              <a:gd name="connsiteX23" fmla="*/ 185737 w 900171"/>
              <a:gd name="connsiteY23" fmla="*/ 314325 h 957442"/>
              <a:gd name="connsiteX24" fmla="*/ 228600 w 900171"/>
              <a:gd name="connsiteY24" fmla="*/ 285750 h 957442"/>
              <a:gd name="connsiteX25" fmla="*/ 314325 w 900171"/>
              <a:gd name="connsiteY25" fmla="*/ 257175 h 957442"/>
              <a:gd name="connsiteX26" fmla="*/ 385762 w 900171"/>
              <a:gd name="connsiteY26" fmla="*/ 271462 h 957442"/>
              <a:gd name="connsiteX27" fmla="*/ 400050 w 900171"/>
              <a:gd name="connsiteY27" fmla="*/ 314325 h 957442"/>
              <a:gd name="connsiteX28" fmla="*/ 428625 w 900171"/>
              <a:gd name="connsiteY28" fmla="*/ 357187 h 957442"/>
              <a:gd name="connsiteX29" fmla="*/ 457200 w 900171"/>
              <a:gd name="connsiteY29" fmla="*/ 457200 h 957442"/>
              <a:gd name="connsiteX30" fmla="*/ 385762 w 900171"/>
              <a:gd name="connsiteY30" fmla="*/ 442912 h 957442"/>
              <a:gd name="connsiteX31" fmla="*/ 471487 w 900171"/>
              <a:gd name="connsiteY31" fmla="*/ 471487 h 957442"/>
              <a:gd name="connsiteX32" fmla="*/ 514350 w 900171"/>
              <a:gd name="connsiteY32" fmla="*/ 485775 h 957442"/>
              <a:gd name="connsiteX33" fmla="*/ 500062 w 900171"/>
              <a:gd name="connsiteY33" fmla="*/ 371475 h 957442"/>
              <a:gd name="connsiteX34" fmla="*/ 457200 w 900171"/>
              <a:gd name="connsiteY34" fmla="*/ 400050 h 957442"/>
              <a:gd name="connsiteX35" fmla="*/ 428625 w 900171"/>
              <a:gd name="connsiteY35" fmla="*/ 442912 h 957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900171" h="957442">
                <a:moveTo>
                  <a:pt x="514350" y="0"/>
                </a:moveTo>
                <a:cubicBezTo>
                  <a:pt x="600075" y="19050"/>
                  <a:pt x="688639" y="28140"/>
                  <a:pt x="771525" y="57150"/>
                </a:cubicBezTo>
                <a:cubicBezTo>
                  <a:pt x="787732" y="62823"/>
                  <a:pt x="793126" y="84321"/>
                  <a:pt x="800100" y="100012"/>
                </a:cubicBezTo>
                <a:cubicBezTo>
                  <a:pt x="800109" y="100032"/>
                  <a:pt x="835815" y="207159"/>
                  <a:pt x="842962" y="228600"/>
                </a:cubicBezTo>
                <a:cubicBezTo>
                  <a:pt x="847724" y="242887"/>
                  <a:pt x="848896" y="258931"/>
                  <a:pt x="857250" y="271462"/>
                </a:cubicBezTo>
                <a:lnTo>
                  <a:pt x="885825" y="314325"/>
                </a:lnTo>
                <a:cubicBezTo>
                  <a:pt x="890587" y="338137"/>
                  <a:pt x="900112" y="361478"/>
                  <a:pt x="900112" y="385762"/>
                </a:cubicBezTo>
                <a:cubicBezTo>
                  <a:pt x="900112" y="595924"/>
                  <a:pt x="903591" y="561065"/>
                  <a:pt x="857250" y="700087"/>
                </a:cubicBezTo>
                <a:cubicBezTo>
                  <a:pt x="852487" y="714375"/>
                  <a:pt x="851316" y="730419"/>
                  <a:pt x="842962" y="742950"/>
                </a:cubicBezTo>
                <a:cubicBezTo>
                  <a:pt x="823912" y="771525"/>
                  <a:pt x="818393" y="817815"/>
                  <a:pt x="785812" y="828675"/>
                </a:cubicBezTo>
                <a:lnTo>
                  <a:pt x="742950" y="842962"/>
                </a:lnTo>
                <a:cubicBezTo>
                  <a:pt x="707419" y="866649"/>
                  <a:pt x="684370" y="884574"/>
                  <a:pt x="642937" y="900112"/>
                </a:cubicBezTo>
                <a:cubicBezTo>
                  <a:pt x="624551" y="907007"/>
                  <a:pt x="604668" y="909005"/>
                  <a:pt x="585787" y="914400"/>
                </a:cubicBezTo>
                <a:cubicBezTo>
                  <a:pt x="571306" y="918537"/>
                  <a:pt x="557212" y="923925"/>
                  <a:pt x="542925" y="928687"/>
                </a:cubicBezTo>
                <a:cubicBezTo>
                  <a:pt x="528637" y="938212"/>
                  <a:pt x="517196" y="956120"/>
                  <a:pt x="500062" y="957262"/>
                </a:cubicBezTo>
                <a:cubicBezTo>
                  <a:pt x="468753" y="959349"/>
                  <a:pt x="299805" y="942917"/>
                  <a:pt x="242887" y="928687"/>
                </a:cubicBezTo>
                <a:cubicBezTo>
                  <a:pt x="213666" y="921382"/>
                  <a:pt x="185737" y="909637"/>
                  <a:pt x="157162" y="900112"/>
                </a:cubicBezTo>
                <a:lnTo>
                  <a:pt x="114300" y="885825"/>
                </a:lnTo>
                <a:cubicBezTo>
                  <a:pt x="14287" y="819150"/>
                  <a:pt x="47625" y="857250"/>
                  <a:pt x="0" y="785812"/>
                </a:cubicBezTo>
                <a:cubicBezTo>
                  <a:pt x="4762" y="738187"/>
                  <a:pt x="5467" y="689980"/>
                  <a:pt x="14287" y="642937"/>
                </a:cubicBezTo>
                <a:cubicBezTo>
                  <a:pt x="19838" y="613332"/>
                  <a:pt x="33337" y="585787"/>
                  <a:pt x="42862" y="557212"/>
                </a:cubicBezTo>
                <a:cubicBezTo>
                  <a:pt x="62579" y="498062"/>
                  <a:pt x="48798" y="526879"/>
                  <a:pt x="85725" y="471487"/>
                </a:cubicBezTo>
                <a:cubicBezTo>
                  <a:pt x="121636" y="363751"/>
                  <a:pt x="69017" y="492374"/>
                  <a:pt x="142875" y="400050"/>
                </a:cubicBezTo>
                <a:cubicBezTo>
                  <a:pt x="235835" y="283850"/>
                  <a:pt x="65299" y="434761"/>
                  <a:pt x="185737" y="314325"/>
                </a:cubicBezTo>
                <a:cubicBezTo>
                  <a:pt x="197879" y="302183"/>
                  <a:pt x="212908" y="292724"/>
                  <a:pt x="228600" y="285750"/>
                </a:cubicBezTo>
                <a:cubicBezTo>
                  <a:pt x="256125" y="273517"/>
                  <a:pt x="314325" y="257175"/>
                  <a:pt x="314325" y="257175"/>
                </a:cubicBezTo>
                <a:cubicBezTo>
                  <a:pt x="338137" y="261937"/>
                  <a:pt x="365557" y="257992"/>
                  <a:pt x="385762" y="271462"/>
                </a:cubicBezTo>
                <a:cubicBezTo>
                  <a:pt x="398293" y="279816"/>
                  <a:pt x="393315" y="300854"/>
                  <a:pt x="400050" y="314325"/>
                </a:cubicBezTo>
                <a:cubicBezTo>
                  <a:pt x="407729" y="329683"/>
                  <a:pt x="419100" y="342900"/>
                  <a:pt x="428625" y="357187"/>
                </a:cubicBezTo>
                <a:cubicBezTo>
                  <a:pt x="431693" y="366392"/>
                  <a:pt x="461983" y="453613"/>
                  <a:pt x="457200" y="457200"/>
                </a:cubicBezTo>
                <a:cubicBezTo>
                  <a:pt x="437772" y="471770"/>
                  <a:pt x="368590" y="425740"/>
                  <a:pt x="385762" y="442912"/>
                </a:cubicBezTo>
                <a:cubicBezTo>
                  <a:pt x="407061" y="464211"/>
                  <a:pt x="442912" y="461962"/>
                  <a:pt x="471487" y="471487"/>
                </a:cubicBezTo>
                <a:lnTo>
                  <a:pt x="514350" y="485775"/>
                </a:lnTo>
                <a:cubicBezTo>
                  <a:pt x="509587" y="447675"/>
                  <a:pt x="521361" y="403423"/>
                  <a:pt x="500062" y="371475"/>
                </a:cubicBezTo>
                <a:cubicBezTo>
                  <a:pt x="490537" y="357188"/>
                  <a:pt x="469342" y="387908"/>
                  <a:pt x="457200" y="400050"/>
                </a:cubicBezTo>
                <a:cubicBezTo>
                  <a:pt x="445058" y="412192"/>
                  <a:pt x="428625" y="442912"/>
                  <a:pt x="428625" y="442912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32F12B-7A9B-1952-12D0-8D4C0FEAAB65}"/>
              </a:ext>
            </a:extLst>
          </p:cNvPr>
          <p:cNvSpPr txBox="1"/>
          <p:nvPr/>
        </p:nvSpPr>
        <p:spPr>
          <a:xfrm>
            <a:off x="194256" y="6396746"/>
            <a:ext cx="7931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Cycling through the vector, or </a:t>
            </a:r>
            <a:r>
              <a:rPr lang="en-GB" dirty="0" err="1"/>
              <a:t>dataframe</a:t>
            </a:r>
            <a:r>
              <a:rPr lang="en-GB" dirty="0"/>
              <a:t> is referred to as an </a:t>
            </a:r>
            <a:r>
              <a:rPr lang="en-GB" b="1" dirty="0"/>
              <a:t>iteration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1727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Basic for loops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154954" y="2763415"/>
            <a:ext cx="859666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000" dirty="0"/>
              <a:t>For </a:t>
            </a:r>
            <a:r>
              <a:rPr lang="en-GB" sz="2000" dirty="0">
                <a:solidFill>
                  <a:srgbClr val="7030A0"/>
                </a:solidFill>
              </a:rPr>
              <a:t>every element </a:t>
            </a:r>
            <a:r>
              <a:rPr lang="en-GB" sz="2000" dirty="0"/>
              <a:t>in </a:t>
            </a:r>
            <a:r>
              <a:rPr lang="en-GB" sz="2000" dirty="0">
                <a:solidFill>
                  <a:srgbClr val="00B0F0"/>
                </a:solidFill>
              </a:rPr>
              <a:t>character vector </a:t>
            </a:r>
            <a:r>
              <a:rPr lang="en-GB" sz="2000" dirty="0">
                <a:solidFill>
                  <a:srgbClr val="00B050"/>
                </a:solidFill>
              </a:rPr>
              <a:t>print </a:t>
            </a:r>
            <a:r>
              <a:rPr lang="en-GB" sz="2000" dirty="0">
                <a:solidFill>
                  <a:srgbClr val="7030A0"/>
                </a:solidFill>
              </a:rPr>
              <a:t>each variable</a:t>
            </a:r>
            <a:endParaRPr lang="en-GB" sz="2000" dirty="0"/>
          </a:p>
        </p:txBody>
      </p:sp>
      <p:sp>
        <p:nvSpPr>
          <p:cNvPr id="5" name="Rectangle 4"/>
          <p:cNvSpPr/>
          <p:nvPr/>
        </p:nvSpPr>
        <p:spPr>
          <a:xfrm>
            <a:off x="1074733" y="3592029"/>
            <a:ext cx="6096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2000" dirty="0"/>
              <a:t>for (</a:t>
            </a:r>
            <a:r>
              <a:rPr lang="en-GB" sz="2000" dirty="0">
                <a:solidFill>
                  <a:srgbClr val="7030A0"/>
                </a:solidFill>
              </a:rPr>
              <a:t>element </a:t>
            </a:r>
            <a:r>
              <a:rPr lang="en-GB" sz="2000" dirty="0"/>
              <a:t>in </a:t>
            </a:r>
            <a:r>
              <a:rPr lang="en-GB" sz="2000" b="1" dirty="0" err="1">
                <a:solidFill>
                  <a:schemeClr val="accent4"/>
                </a:solidFill>
              </a:rPr>
              <a:t>char_vector</a:t>
            </a:r>
            <a:r>
              <a:rPr lang="en-GB" sz="2000" dirty="0"/>
              <a:t>) {</a:t>
            </a:r>
          </a:p>
          <a:p>
            <a:pPr lvl="1"/>
            <a:r>
              <a:rPr lang="en-GB" sz="2000" dirty="0">
                <a:solidFill>
                  <a:srgbClr val="00B050"/>
                </a:solidFill>
              </a:rPr>
              <a:t>print</a:t>
            </a:r>
            <a:r>
              <a:rPr lang="en-GB" sz="2000" dirty="0"/>
              <a:t>(</a:t>
            </a:r>
            <a:r>
              <a:rPr lang="en-GB" sz="2000" dirty="0">
                <a:solidFill>
                  <a:srgbClr val="7030A0"/>
                </a:solidFill>
              </a:rPr>
              <a:t>variable)</a:t>
            </a:r>
          </a:p>
          <a:p>
            <a:r>
              <a:rPr lang="en-GB" sz="2000" dirty="0"/>
              <a:t>              }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5359882" y="3592028"/>
            <a:ext cx="8471055" cy="1015663"/>
            <a:chOff x="4841368" y="3230584"/>
            <a:chExt cx="8471055" cy="1015663"/>
          </a:xfrm>
        </p:grpSpPr>
        <p:sp>
          <p:nvSpPr>
            <p:cNvPr id="12" name="Rectangle 11"/>
            <p:cNvSpPr/>
            <p:nvPr/>
          </p:nvSpPr>
          <p:spPr>
            <a:xfrm>
              <a:off x="7216423" y="3230584"/>
              <a:ext cx="6096000" cy="101566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GB" sz="2000" dirty="0"/>
                <a:t>for (</a:t>
              </a:r>
              <a:r>
                <a:rPr lang="en-GB" sz="2000" dirty="0" err="1">
                  <a:solidFill>
                    <a:srgbClr val="7030A0"/>
                  </a:solidFill>
                </a:rPr>
                <a:t>i</a:t>
              </a:r>
              <a:r>
                <a:rPr lang="en-GB" sz="2000" dirty="0">
                  <a:solidFill>
                    <a:srgbClr val="7030A0"/>
                  </a:solidFill>
                </a:rPr>
                <a:t> </a:t>
              </a:r>
              <a:r>
                <a:rPr lang="en-GB" sz="2000" dirty="0"/>
                <a:t>in </a:t>
              </a:r>
              <a:r>
                <a:rPr lang="en-GB" sz="2000" b="1" dirty="0" err="1">
                  <a:solidFill>
                    <a:schemeClr val="accent4"/>
                  </a:solidFill>
                </a:rPr>
                <a:t>char_vector</a:t>
              </a:r>
              <a:r>
                <a:rPr lang="en-GB" sz="2000" dirty="0"/>
                <a:t>) {</a:t>
              </a:r>
            </a:p>
            <a:p>
              <a:pPr lvl="1"/>
              <a:r>
                <a:rPr lang="en-GB" sz="2000" dirty="0">
                  <a:solidFill>
                    <a:srgbClr val="00B050"/>
                  </a:solidFill>
                </a:rPr>
                <a:t>print</a:t>
              </a:r>
              <a:r>
                <a:rPr lang="en-GB" sz="2000" dirty="0"/>
                <a:t>(</a:t>
              </a:r>
              <a:r>
                <a:rPr lang="en-GB" sz="2000" dirty="0" err="1">
                  <a:solidFill>
                    <a:srgbClr val="7030A0"/>
                  </a:solidFill>
                </a:rPr>
                <a:t>i</a:t>
              </a:r>
              <a:r>
                <a:rPr lang="en-GB" sz="2000" dirty="0">
                  <a:solidFill>
                    <a:srgbClr val="7030A0"/>
                  </a:solidFill>
                </a:rPr>
                <a:t>)</a:t>
              </a:r>
            </a:p>
            <a:p>
              <a:r>
                <a:rPr lang="en-GB" sz="2000" dirty="0"/>
                <a:t>              }</a:t>
              </a:r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4841368" y="3453894"/>
              <a:ext cx="1916512" cy="484714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Shorten using </a:t>
              </a:r>
              <a:r>
                <a:rPr lang="en-GB" dirty="0" err="1">
                  <a:solidFill>
                    <a:srgbClr val="7030A0"/>
                  </a:solidFill>
                </a:rPr>
                <a:t>i</a:t>
              </a:r>
              <a:endParaRPr lang="en-GB" dirty="0">
                <a:solidFill>
                  <a:srgbClr val="7030A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0421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1034</TotalTime>
  <Words>1143</Words>
  <Application>Microsoft Office PowerPoint</Application>
  <PresentationFormat>Widescreen</PresentationFormat>
  <Paragraphs>128</Paragraphs>
  <Slides>14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</vt:lpstr>
      <vt:lpstr>Arial</vt:lpstr>
      <vt:lpstr>Calibri</vt:lpstr>
      <vt:lpstr>Century Gothic</vt:lpstr>
      <vt:lpstr>Wingdings 3</vt:lpstr>
      <vt:lpstr>Ion Boardroom</vt:lpstr>
      <vt:lpstr>Data Exploration and Loops</vt:lpstr>
      <vt:lpstr>Recap</vt:lpstr>
      <vt:lpstr>Joining data</vt:lpstr>
      <vt:lpstr>Correlation Plots</vt:lpstr>
      <vt:lpstr>Explore in R</vt:lpstr>
      <vt:lpstr>Controlling your code </vt:lpstr>
      <vt:lpstr>Controlling your code</vt:lpstr>
      <vt:lpstr>For Loop Structure</vt:lpstr>
      <vt:lpstr>Basic for loops</vt:lpstr>
      <vt:lpstr>Explore in R</vt:lpstr>
      <vt:lpstr>Loops, inputs and outputs</vt:lpstr>
      <vt:lpstr>Explore in R</vt:lpstr>
      <vt:lpstr>Conditional loops</vt:lpstr>
      <vt:lpstr>If Else Loops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Johnson, Mari</dc:creator>
  <cp:lastModifiedBy>Johnson, Mari</cp:lastModifiedBy>
  <cp:revision>1</cp:revision>
  <dcterms:created xsi:type="dcterms:W3CDTF">2025-07-09T04:32:10Z</dcterms:created>
  <dcterms:modified xsi:type="dcterms:W3CDTF">2025-07-09T21:46:27Z</dcterms:modified>
</cp:coreProperties>
</file>

<file path=docProps/thumbnail.jpeg>
</file>